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578" autoAdjust="0"/>
  </p:normalViewPr>
  <p:slideViewPr>
    <p:cSldViewPr snapToGrid="0" snapToObjects="1">
      <p:cViewPr varScale="1">
        <p:scale>
          <a:sx n="92" d="100"/>
          <a:sy n="92" d="100"/>
        </p:scale>
        <p:origin x="-24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79612451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britannica.com/science/smallpox" TargetMode="External"/><Relationship Id="rId4" Type="http://schemas.openxmlformats.org/officeDocument/2006/relationships/hyperlink" Target="http://www.britannica.com/science/virus" TargetMode="External"/><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wikiwand.com/en/Polio_vaccine" TargetMode="External"/><Relationship Id="rId4" Type="http://schemas.openxmlformats.org/officeDocument/2006/relationships/hyperlink" Target="https://www.wikiwand.com/en/Salk_vaccine" TargetMode="External"/><Relationship Id="rId5" Type="http://schemas.openxmlformats.org/officeDocument/2006/relationships/hyperlink" Target="https://www.wikiwand.com/en/Influenza_vaccine" TargetMode="External"/><Relationship Id="rId6" Type="http://schemas.openxmlformats.org/officeDocument/2006/relationships/hyperlink" Target="https://www.wikiwand.com/en/Typhoid_vaccine" TargetMode="External"/><Relationship Id="rId7" Type="http://schemas.openxmlformats.org/officeDocument/2006/relationships/hyperlink" Target="https://www.wikiwand.com/en/Cholera_vaccine" TargetMode="External"/><Relationship Id="rId8" Type="http://schemas.openxmlformats.org/officeDocument/2006/relationships/hyperlink" Target="https://www.wikiwand.com/en/Plague_vaccine" TargetMode="External"/><Relationship Id="rId9" Type="http://schemas.openxmlformats.org/officeDocument/2006/relationships/hyperlink" Target="https://www.wikiwand.com/en/Pertussis_vaccine"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0" name="Shape 1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171450" lvl="0" indent="-171450" rtl="0">
              <a:spcBef>
                <a:spcPts val="0"/>
              </a:spcBef>
              <a:buFont typeface="Arial"/>
              <a:buChar char="•"/>
            </a:pPr>
            <a:r>
              <a:rPr lang="en" sz="1100" dirty="0"/>
              <a:t>For more information on the material presented in the notes see the References section.</a:t>
            </a:r>
          </a:p>
          <a:p>
            <a:pPr lvl="0" rtl="0">
              <a:spcBef>
                <a:spcPts val="0"/>
              </a:spcBef>
              <a:buNone/>
            </a:pPr>
            <a:endParaRPr sz="1100" dirty="0"/>
          </a:p>
        </p:txBody>
      </p:sp>
      <p:sp>
        <p:nvSpPr>
          <p:cNvPr id="101" name="Shape 101"/>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a:t>
            </a:fld>
            <a:endParaRPr lang="e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0000"/>
              </a:lnSpc>
              <a:spcBef>
                <a:spcPts val="0"/>
              </a:spcBef>
              <a:buSzPct val="100000"/>
              <a:buChar char="●"/>
            </a:pPr>
            <a:r>
              <a:rPr lang="en" sz="1100" dirty="0"/>
              <a:t>On Edward Jenner: </a:t>
            </a:r>
          </a:p>
          <a:p>
            <a:pPr marL="914400" lvl="1" indent="-298450" rtl="0">
              <a:spcBef>
                <a:spcPts val="800"/>
              </a:spcBef>
              <a:spcAft>
                <a:spcPts val="800"/>
              </a:spcAft>
              <a:buSzPct val="100000"/>
              <a:buChar char="○"/>
            </a:pPr>
            <a:r>
              <a:rPr lang="en" sz="1100" dirty="0">
                <a:solidFill>
                  <a:schemeClr val="dk1"/>
                </a:solidFill>
              </a:rPr>
              <a:t>Edward Jenner is well known around the world for his innovative contribution to immunization and the ultimate eradication of smallpox. Jenner's work is widely regarded as the foundation of immunology—despite the fact that he was neither the first to suggest that infection with cowpox conferred specific immunity to smallpox nor the first to attempt cowpox inoculation for this purpose.”</a:t>
            </a:r>
          </a:p>
          <a:p>
            <a:pPr marL="914400" lvl="1" indent="-298450" rtl="0">
              <a:lnSpc>
                <a:spcPct val="100000"/>
              </a:lnSpc>
              <a:spcBef>
                <a:spcPts val="0"/>
              </a:spcBef>
              <a:buSzPct val="100000"/>
              <a:buChar char="○"/>
            </a:pPr>
            <a:r>
              <a:rPr lang="en" sz="1100" dirty="0"/>
              <a:t>“</a:t>
            </a:r>
            <a:r>
              <a:rPr lang="en" sz="1100" dirty="0">
                <a:solidFill>
                  <a:schemeClr val="dk1"/>
                </a:solidFill>
                <a:highlight>
                  <a:srgbClr val="FFFFFF"/>
                </a:highlight>
              </a:rPr>
              <a:t>For many centuries, smallpox devastated mankind. In modern times we do not have to worry about it thanks to the remarkable work of Edward Jenner and later developments from his endeavors. With the rapid pace of vaccine development in recent decades, the historic origins of immunization are often forgotten”</a:t>
            </a:r>
          </a:p>
          <a:p>
            <a:pPr marL="457200" lvl="0" indent="-298450" rtl="0">
              <a:lnSpc>
                <a:spcPct val="100000"/>
              </a:lnSpc>
              <a:spcBef>
                <a:spcPts val="800"/>
              </a:spcBef>
              <a:spcAft>
                <a:spcPts val="800"/>
              </a:spcAft>
              <a:buClr>
                <a:schemeClr val="dk1"/>
              </a:buClr>
              <a:buSzPct val="100000"/>
              <a:buChar char="●"/>
            </a:pPr>
            <a:r>
              <a:rPr lang="en" sz="1100" dirty="0">
                <a:solidFill>
                  <a:schemeClr val="dk1"/>
                </a:solidFill>
                <a:highlight>
                  <a:srgbClr val="FFFFFF"/>
                </a:highlight>
              </a:rPr>
              <a:t>On vaccinia virus: </a:t>
            </a:r>
          </a:p>
          <a:p>
            <a:pPr marL="914400" lvl="1" indent="-298450" rtl="0">
              <a:lnSpc>
                <a:spcPct val="100000"/>
              </a:lnSpc>
              <a:spcBef>
                <a:spcPts val="800"/>
              </a:spcBef>
              <a:spcAft>
                <a:spcPts val="800"/>
              </a:spcAft>
              <a:buClr>
                <a:schemeClr val="dk1"/>
              </a:buClr>
              <a:buSzPct val="100000"/>
              <a:buChar char="○"/>
            </a:pPr>
            <a:r>
              <a:rPr lang="en" sz="1100" dirty="0">
                <a:solidFill>
                  <a:schemeClr val="dk1"/>
                </a:solidFill>
                <a:highlight>
                  <a:srgbClr val="FFFFFF"/>
                </a:highlight>
              </a:rPr>
              <a:t>“The Latin word for cow is </a:t>
            </a:r>
            <a:r>
              <a:rPr lang="en" sz="1100" i="1" dirty="0">
                <a:solidFill>
                  <a:schemeClr val="dk1"/>
                </a:solidFill>
                <a:highlight>
                  <a:srgbClr val="FFFFFF"/>
                </a:highlight>
              </a:rPr>
              <a:t>vacca</a:t>
            </a:r>
            <a:r>
              <a:rPr lang="en" sz="1100" dirty="0">
                <a:solidFill>
                  <a:schemeClr val="dk1"/>
                </a:solidFill>
                <a:highlight>
                  <a:srgbClr val="FFFFFF"/>
                </a:highlight>
              </a:rPr>
              <a:t>, and cowpox is </a:t>
            </a:r>
            <a:r>
              <a:rPr lang="en" sz="1100" i="1" dirty="0">
                <a:solidFill>
                  <a:schemeClr val="dk1"/>
                </a:solidFill>
                <a:highlight>
                  <a:srgbClr val="FFFFFF"/>
                </a:highlight>
              </a:rPr>
              <a:t>vaccinia</a:t>
            </a:r>
            <a:r>
              <a:rPr lang="en" sz="1100" dirty="0">
                <a:solidFill>
                  <a:schemeClr val="dk1"/>
                </a:solidFill>
                <a:highlight>
                  <a:srgbClr val="FFFFFF"/>
                </a:highlight>
              </a:rPr>
              <a:t>; Jenner decided to call this new procedure </a:t>
            </a:r>
            <a:r>
              <a:rPr lang="en" sz="1100" i="1" dirty="0">
                <a:solidFill>
                  <a:schemeClr val="dk1"/>
                </a:solidFill>
                <a:highlight>
                  <a:srgbClr val="FFFFFF"/>
                </a:highlight>
              </a:rPr>
              <a:t>vaccination</a:t>
            </a:r>
            <a:r>
              <a:rPr lang="en" sz="1100" dirty="0">
                <a:solidFill>
                  <a:schemeClr val="dk1"/>
                </a:solidFill>
                <a:highlight>
                  <a:srgbClr val="FFFFFF"/>
                </a:highlight>
              </a:rPr>
              <a:t>. “ </a:t>
            </a:r>
          </a:p>
          <a:p>
            <a:pPr marL="457200" lvl="0" indent="-298450" rtl="0">
              <a:lnSpc>
                <a:spcPct val="100000"/>
              </a:lnSpc>
              <a:spcBef>
                <a:spcPts val="800"/>
              </a:spcBef>
              <a:spcAft>
                <a:spcPts val="800"/>
              </a:spcAft>
              <a:buClr>
                <a:schemeClr val="dk1"/>
              </a:buClr>
              <a:buSzPct val="100000"/>
              <a:buChar char="●"/>
            </a:pPr>
            <a:r>
              <a:rPr lang="en" sz="1100" dirty="0">
                <a:solidFill>
                  <a:schemeClr val="dk1"/>
                </a:solidFill>
                <a:highlight>
                  <a:srgbClr val="FFFFFF"/>
                </a:highlight>
              </a:rPr>
              <a:t>On cowpox: </a:t>
            </a:r>
          </a:p>
          <a:p>
            <a:pPr marL="914400" lvl="1" indent="-298450" rtl="0">
              <a:lnSpc>
                <a:spcPct val="100000"/>
              </a:lnSpc>
              <a:spcBef>
                <a:spcPts val="800"/>
              </a:spcBef>
              <a:spcAft>
                <a:spcPts val="800"/>
              </a:spcAft>
              <a:buSzPct val="100000"/>
              <a:buChar char="○"/>
            </a:pPr>
            <a:r>
              <a:rPr lang="en" sz="1100" dirty="0"/>
              <a:t>“</a:t>
            </a:r>
            <a:r>
              <a:rPr lang="en" sz="1100" b="1" dirty="0"/>
              <a:t>Cowpox,</a:t>
            </a:r>
            <a:r>
              <a:rPr lang="en" sz="1100" dirty="0"/>
              <a:t> also called </a:t>
            </a:r>
            <a:r>
              <a:rPr lang="en" sz="1100" b="1" dirty="0"/>
              <a:t>vaccinia, </a:t>
            </a:r>
            <a:r>
              <a:rPr lang="en" sz="1100" dirty="0"/>
              <a:t>mildly eruptive disease of cows that when transmitted to otherwise healthy humans produces immunity to </a:t>
            </a:r>
            <a:r>
              <a:rPr lang="en" sz="1100" dirty="0">
                <a:hlinkClick r:id="rId3"/>
              </a:rPr>
              <a:t>smallpox</a:t>
            </a:r>
            <a:r>
              <a:rPr lang="en" sz="1100" dirty="0"/>
              <a:t>. The cowpox </a:t>
            </a:r>
            <a:r>
              <a:rPr lang="en" sz="1100" dirty="0">
                <a:hlinkClick r:id="rId4"/>
              </a:rPr>
              <a:t>virus</a:t>
            </a:r>
            <a:r>
              <a:rPr lang="en" sz="1100" dirty="0"/>
              <a:t> is closely related to variola, the causative virus of </a:t>
            </a:r>
            <a:r>
              <a:rPr lang="en" sz="1100" dirty="0">
                <a:hlinkClick r:id="rId3"/>
              </a:rPr>
              <a:t>smallpox</a:t>
            </a:r>
            <a:r>
              <a:rPr lang="en" sz="1100" dirty="0"/>
              <a:t>.” </a:t>
            </a:r>
          </a:p>
          <a:p>
            <a:pPr marL="1371600" lvl="2" indent="-298450" rtl="0">
              <a:lnSpc>
                <a:spcPct val="100000"/>
              </a:lnSpc>
              <a:spcBef>
                <a:spcPts val="800"/>
              </a:spcBef>
              <a:spcAft>
                <a:spcPts val="800"/>
              </a:spcAft>
              <a:buSzPct val="100000"/>
              <a:buChar char="■"/>
            </a:pPr>
            <a:r>
              <a:rPr lang="en" sz="1100" dirty="0"/>
              <a:t>(Source:</a:t>
            </a:r>
            <a:r>
              <a:rPr lang="en" sz="1100" dirty="0">
                <a:solidFill>
                  <a:schemeClr val="dk1"/>
                </a:solidFill>
              </a:rPr>
              <a:t>“Edward Jenner and the History of Smallpox and Vaccination,” see references.</a:t>
            </a:r>
            <a:r>
              <a:rPr lang="en" sz="1100" dirty="0"/>
              <a:t> )</a:t>
            </a:r>
          </a:p>
          <a:p>
            <a:pPr lvl="0" rtl="0">
              <a:lnSpc>
                <a:spcPct val="100000"/>
              </a:lnSpc>
              <a:spcBef>
                <a:spcPts val="800"/>
              </a:spcBef>
              <a:spcAft>
                <a:spcPts val="800"/>
              </a:spcAft>
              <a:buNone/>
            </a:pPr>
            <a:endParaRPr lang="en-US" sz="1000" dirty="0" smtClean="0">
              <a:solidFill>
                <a:schemeClr val="dk1"/>
              </a:solidFill>
              <a:highlight>
                <a:srgbClr val="FFFFFF"/>
              </a:highlight>
            </a:endParaRPr>
          </a:p>
          <a:p>
            <a:pPr lvl="0" rtl="0">
              <a:lnSpc>
                <a:spcPct val="100000"/>
              </a:lnSpc>
              <a:spcBef>
                <a:spcPts val="800"/>
              </a:spcBef>
              <a:spcAft>
                <a:spcPts val="800"/>
              </a:spcAft>
              <a:buNone/>
            </a:pPr>
            <a:r>
              <a:rPr lang="en" sz="1000" dirty="0" smtClean="0">
                <a:solidFill>
                  <a:schemeClr val="dk1"/>
                </a:solidFill>
                <a:highlight>
                  <a:srgbClr val="FFFFFF"/>
                </a:highlight>
              </a:rPr>
              <a:t>Image </a:t>
            </a:r>
            <a:r>
              <a:rPr lang="en" sz="1000" dirty="0">
                <a:solidFill>
                  <a:schemeClr val="dk1"/>
                </a:solidFill>
                <a:highlight>
                  <a:srgbClr val="FFFFFF"/>
                </a:highlight>
              </a:rPr>
              <a:t>Courtesy of World Health Organization </a:t>
            </a:r>
          </a:p>
          <a:p>
            <a:pPr lvl="0" rtl="0">
              <a:spcBef>
                <a:spcPts val="0"/>
              </a:spcBef>
              <a:buNone/>
            </a:pPr>
            <a:endParaRPr sz="1200" dirty="0">
              <a:solidFill>
                <a:schemeClr val="dk1"/>
              </a:solidFill>
              <a:highlight>
                <a:srgbClr val="FFFFFF"/>
              </a:highlight>
              <a:latin typeface="Times New Roman"/>
              <a:ea typeface="Times New Roman"/>
              <a:cs typeface="Times New Roman"/>
              <a:sym typeface="Times New Roman"/>
            </a:endParaRPr>
          </a:p>
        </p:txBody>
      </p:sp>
      <p:sp>
        <p:nvSpPr>
          <p:cNvPr id="174" name="Shape 174"/>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10</a:t>
            </a:fld>
            <a:endParaRPr lang="e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Shape 18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0000"/>
              </a:lnSpc>
              <a:spcBef>
                <a:spcPts val="0"/>
              </a:spcBef>
              <a:buSzPct val="100000"/>
              <a:buChar char="●"/>
            </a:pPr>
            <a:r>
              <a:rPr lang="en" sz="1100" dirty="0"/>
              <a:t>More information on preservatives in vaccines: </a:t>
            </a:r>
          </a:p>
          <a:p>
            <a:pPr marL="914400" lvl="1" indent="-298450" rtl="0">
              <a:lnSpc>
                <a:spcPct val="100000"/>
              </a:lnSpc>
              <a:spcBef>
                <a:spcPts val="0"/>
              </a:spcBef>
              <a:buSzPct val="100000"/>
              <a:buChar char="○"/>
            </a:pPr>
            <a:r>
              <a:rPr lang="en" sz="1100" dirty="0"/>
              <a:t>They are used in vaccines to prevent microbial growth in the event that the vaccine is accidentally contaminated, as might occur with repeated puncture of multi-dose vials. </a:t>
            </a:r>
          </a:p>
          <a:p>
            <a:pPr marL="914400" lvl="1" indent="-298450" rtl="0">
              <a:lnSpc>
                <a:spcPct val="100000"/>
              </a:lnSpc>
              <a:spcBef>
                <a:spcPts val="0"/>
              </a:spcBef>
              <a:buSzPct val="100000"/>
              <a:buChar char="○"/>
            </a:pPr>
            <a:r>
              <a:rPr lang="en" sz="1100" dirty="0"/>
              <a:t>preservatives are added during manufacture to prevent microbial growth; with changes in manufacturing technology, however, the need to add preservatives during the manufacturing process has decreased markedly.” </a:t>
            </a:r>
          </a:p>
          <a:p>
            <a:pPr marL="1371600" lvl="2" indent="-298450" rtl="0">
              <a:lnSpc>
                <a:spcPct val="100000"/>
              </a:lnSpc>
              <a:spcBef>
                <a:spcPts val="0"/>
              </a:spcBef>
              <a:buSzPct val="100000"/>
              <a:buChar char="■"/>
            </a:pPr>
            <a:r>
              <a:rPr lang="en" sz="1100" dirty="0"/>
              <a:t>(Source: “Thimerosal in Vaccines”, see references) </a:t>
            </a:r>
          </a:p>
          <a:p>
            <a:pPr lvl="0" rtl="0">
              <a:lnSpc>
                <a:spcPct val="100000"/>
              </a:lnSpc>
              <a:spcBef>
                <a:spcPts val="0"/>
              </a:spcBef>
              <a:buNone/>
            </a:pPr>
            <a:endParaRPr b="1" dirty="0"/>
          </a:p>
          <a:p>
            <a:pPr lvl="0" rtl="0">
              <a:lnSpc>
                <a:spcPct val="100000"/>
              </a:lnSpc>
              <a:spcBef>
                <a:spcPts val="0"/>
              </a:spcBef>
              <a:buNone/>
            </a:pPr>
            <a:r>
              <a:rPr lang="en" sz="1000" b="0" dirty="0" smtClean="0"/>
              <a:t>Image </a:t>
            </a:r>
            <a:r>
              <a:rPr lang="en" sz="1000" b="0" dirty="0"/>
              <a:t>Courtesy of </a:t>
            </a:r>
            <a:r>
              <a:rPr lang="en-US" sz="1000" b="0" dirty="0" err="1" smtClean="0"/>
              <a:t>Shutterstock</a:t>
            </a:r>
            <a:endParaRPr lang="en" sz="1000" b="0" dirty="0"/>
          </a:p>
        </p:txBody>
      </p:sp>
      <p:sp>
        <p:nvSpPr>
          <p:cNvPr id="183" name="Shape 183"/>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11</a:t>
            </a:fld>
            <a:endParaRPr lang="e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dirty="0"/>
              <a:t>On thimerosal: </a:t>
            </a:r>
          </a:p>
          <a:p>
            <a:pPr marL="914400" lvl="1" indent="-298450" rtl="0">
              <a:spcBef>
                <a:spcPts val="0"/>
              </a:spcBef>
              <a:buSzPct val="100000"/>
              <a:buChar char="○"/>
            </a:pPr>
            <a:r>
              <a:rPr lang="en" sz="1100" dirty="0">
                <a:highlight>
                  <a:srgbClr val="FFFFFF"/>
                </a:highlight>
              </a:rPr>
              <a:t>Thimerosal, which is approximately 50% mercury by weight, has been one of the most widely used preservatives in vaccines. </a:t>
            </a:r>
          </a:p>
          <a:p>
            <a:pPr marL="914400" lvl="1" indent="-298450" rtl="0">
              <a:spcBef>
                <a:spcPts val="0"/>
              </a:spcBef>
              <a:buSzPct val="100000"/>
              <a:buChar char="○"/>
            </a:pPr>
            <a:r>
              <a:rPr lang="en" sz="1100" dirty="0">
                <a:highlight>
                  <a:srgbClr val="FFFFFF"/>
                </a:highlight>
              </a:rPr>
              <a:t>It is metabolized or degraded to ethylmercury and thiosalicylate. Ethylmercury is an organomercurial that should be distinguished from methylmercury, a related substance that has been the focus of considerable study</a:t>
            </a:r>
          </a:p>
          <a:p>
            <a:pPr lvl="0" rtl="0">
              <a:spcBef>
                <a:spcPts val="0"/>
              </a:spcBef>
              <a:buNone/>
            </a:pPr>
            <a:endParaRPr sz="1100" dirty="0">
              <a:highlight>
                <a:srgbClr val="FFFFFF"/>
              </a:highlight>
            </a:endParaRPr>
          </a:p>
          <a:p>
            <a:pPr marL="457200" lvl="0" indent="-298450" rtl="0">
              <a:spcBef>
                <a:spcPts val="0"/>
              </a:spcBef>
              <a:buSzPct val="100000"/>
              <a:buChar char="●"/>
            </a:pPr>
            <a:r>
              <a:rPr lang="en" sz="1100" dirty="0">
                <a:highlight>
                  <a:srgbClr val="FFFFFF"/>
                </a:highlight>
              </a:rPr>
              <a:t>Research on mercury toxicity and thimerosal: </a:t>
            </a:r>
          </a:p>
          <a:p>
            <a:pPr marL="914400" lvl="1" indent="-298450" rtl="0">
              <a:spcBef>
                <a:spcPts val="0"/>
              </a:spcBef>
              <a:buSzPct val="100000"/>
              <a:buChar char="○"/>
            </a:pPr>
            <a:r>
              <a:rPr lang="en" sz="1100" dirty="0">
                <a:highlight>
                  <a:srgbClr val="FFFFFF"/>
                </a:highlight>
              </a:rPr>
              <a:t>At the initial National Vaccine Advisory Committee-sponsored meeting on thimerosal in 1999, concerns were expressed that infants may lack the ability to eliminate mercury.</a:t>
            </a:r>
          </a:p>
          <a:p>
            <a:pPr marL="914400" lvl="1" indent="-298450" rtl="0">
              <a:spcBef>
                <a:spcPts val="0"/>
              </a:spcBef>
              <a:buSzPct val="100000"/>
              <a:buChar char="○"/>
            </a:pPr>
            <a:r>
              <a:rPr lang="en" sz="1100" dirty="0">
                <a:highlight>
                  <a:srgbClr val="FFFFFF"/>
                </a:highlight>
              </a:rPr>
              <a:t> More recent NIAID-supported studies at the University of Rochester and National Naval Medical Center in Bethesda, MD examined levels of mercury in blood and other samples from infants who had received routine immunizations with thimerosal-containing vaccines. </a:t>
            </a:r>
          </a:p>
          <a:p>
            <a:pPr marL="914400" lvl="1" indent="-298450" rtl="0">
              <a:spcBef>
                <a:spcPts val="0"/>
              </a:spcBef>
              <a:buSzPct val="100000"/>
              <a:buChar char="○"/>
            </a:pPr>
            <a:r>
              <a:rPr lang="en" sz="1100" dirty="0">
                <a:highlight>
                  <a:srgbClr val="FFFFFF"/>
                </a:highlight>
              </a:rPr>
              <a:t>Blood levels of mercury did not exceed safety guidelines for methyl mercury for all infants in these studies. Further, mercury was cleared from the blood in infants exposed to thimerosal faster than would be predicted for methyl mercury; infants excreted significant amounts of mercury in stool after thimerosal exposure, thus removing mercury from their bodies. </a:t>
            </a:r>
          </a:p>
          <a:p>
            <a:pPr marL="914400" lvl="1" indent="-298450" rtl="0">
              <a:spcBef>
                <a:spcPts val="0"/>
              </a:spcBef>
              <a:buSzPct val="100000"/>
              <a:buChar char="○"/>
            </a:pPr>
            <a:r>
              <a:rPr lang="en" sz="1100" dirty="0">
                <a:highlight>
                  <a:srgbClr val="FFFFFF"/>
                </a:highlight>
              </a:rPr>
              <a:t>These results suggest that there are differences in the way that thimerosal and methyl mercury are distributed, metabolized, and excreted. Thimerosal appears to be removed from the blood and body more rapidly than methyl mercury.  </a:t>
            </a:r>
          </a:p>
          <a:p>
            <a:pPr marL="457200" lvl="0" indent="0" rtl="0">
              <a:spcBef>
                <a:spcPts val="0"/>
              </a:spcBef>
              <a:buNone/>
            </a:pPr>
            <a:endParaRPr sz="1100" dirty="0">
              <a:highlight>
                <a:srgbClr val="FFFFFF"/>
              </a:highlight>
            </a:endParaRPr>
          </a:p>
          <a:p>
            <a:pPr marL="457200" lvl="0" indent="-298450" rtl="0">
              <a:spcBef>
                <a:spcPts val="0"/>
              </a:spcBef>
              <a:buSzPct val="100000"/>
              <a:buChar char="●"/>
            </a:pPr>
            <a:r>
              <a:rPr lang="en" sz="1100" dirty="0"/>
              <a:t>Overall findings on vaccine safety, preservatives and autism linkages: </a:t>
            </a:r>
          </a:p>
          <a:p>
            <a:pPr marL="914400" lvl="1" indent="-298450" rtl="0">
              <a:spcBef>
                <a:spcPts val="0"/>
              </a:spcBef>
              <a:buSzPct val="100000"/>
              <a:buChar char="○"/>
            </a:pPr>
            <a:r>
              <a:rPr lang="en" sz="1100" dirty="0"/>
              <a:t>In 2004, the IOM's Immunization Safety Review Committee issued its final report, examining the hypothesis that vaccines, specifically the MMR vaccines and thimerosal containing vaccines, are causally associated with autism. </a:t>
            </a:r>
          </a:p>
          <a:p>
            <a:pPr marL="914400" lvl="1" indent="-298450" rtl="0">
              <a:spcBef>
                <a:spcPts val="0"/>
              </a:spcBef>
              <a:buSzPct val="100000"/>
              <a:buChar char="○"/>
            </a:pPr>
            <a:r>
              <a:rPr lang="en" sz="1100" dirty="0"/>
              <a:t>In this report, the committee incorporated new epidemiological evidence from the U.S., Denmark, Sweden, and the United Kingdom, and studies of biologic mechanisms related to vaccines and autism since its report in 2001. The committee concluded that this body of evidence favors rejection of a causal relationship between thimerosal-containing vaccines and autism, and that hypotheses generated to date concerning a biological mechanism for such causality are theoretical only. </a:t>
            </a:r>
          </a:p>
          <a:p>
            <a:pPr marL="914400" lvl="1" indent="-298450" rtl="0">
              <a:spcBef>
                <a:spcPts val="0"/>
              </a:spcBef>
              <a:buSzPct val="100000"/>
              <a:buChar char="○"/>
            </a:pPr>
            <a:r>
              <a:rPr lang="en" sz="1100" dirty="0"/>
              <a:t>The committee stated that the benefits of vaccination are proven and the hypothesis of susceptible populations is presently speculative, and that widespread rejection of vaccines would lead to increases in incidences of serious infectious diseases like measles, whooping cough and Hib bacterial meningitis.</a:t>
            </a:r>
            <a:r>
              <a:rPr lang="en" sz="1100" dirty="0">
                <a:highlight>
                  <a:srgbClr val="FFFFFF"/>
                </a:highlight>
              </a:rPr>
              <a:t> </a:t>
            </a:r>
          </a:p>
          <a:p>
            <a:pPr marL="457200" lvl="0" indent="0" rtl="0">
              <a:spcBef>
                <a:spcPts val="0"/>
              </a:spcBef>
              <a:buNone/>
            </a:pPr>
            <a:endParaRPr sz="1100" dirty="0">
              <a:highlight>
                <a:srgbClr val="FFFFFF"/>
              </a:highlight>
            </a:endParaRPr>
          </a:p>
          <a:p>
            <a:pPr marL="457200" lvl="0" indent="-298450" rtl="0">
              <a:spcBef>
                <a:spcPts val="0"/>
              </a:spcBef>
              <a:buSzPct val="100000"/>
              <a:buChar char="●"/>
            </a:pPr>
            <a:r>
              <a:rPr lang="en" sz="1100" dirty="0">
                <a:solidFill>
                  <a:schemeClr val="dk1"/>
                </a:solidFill>
              </a:rPr>
              <a:t>(Source: “Thimerosal in Vaccines,” see references.)</a:t>
            </a:r>
          </a:p>
          <a:p>
            <a:pPr lvl="0" rtl="0">
              <a:spcBef>
                <a:spcPts val="0"/>
              </a:spcBef>
              <a:buNone/>
            </a:pPr>
            <a:endParaRPr sz="1050" i="1" dirty="0">
              <a:solidFill>
                <a:srgbClr val="333333"/>
              </a:solidFill>
              <a:highlight>
                <a:srgbClr val="FFFFFF"/>
              </a:highlight>
            </a:endParaRPr>
          </a:p>
          <a:p>
            <a:pPr lvl="0" rtl="0">
              <a:spcBef>
                <a:spcPts val="0"/>
              </a:spcBef>
              <a:buNone/>
            </a:pPr>
            <a:r>
              <a:rPr lang="en" sz="1000" dirty="0"/>
              <a:t>Image Courtesy of </a:t>
            </a:r>
            <a:r>
              <a:rPr lang="en-US" sz="1000" dirty="0" smtClean="0"/>
              <a:t>CDC</a:t>
            </a:r>
            <a:endParaRPr lang="en" sz="1000" dirty="0"/>
          </a:p>
          <a:p>
            <a:pPr lvl="0" rtl="0">
              <a:spcBef>
                <a:spcPts val="0"/>
              </a:spcBef>
              <a:buNone/>
            </a:pPr>
            <a:endParaRPr sz="1100" dirty="0">
              <a:solidFill>
                <a:schemeClr val="dk1"/>
              </a:solidFill>
            </a:endParaRPr>
          </a:p>
          <a:p>
            <a:pPr lvl="0" rtl="0">
              <a:spcBef>
                <a:spcPts val="0"/>
              </a:spcBef>
              <a:buClr>
                <a:schemeClr val="dk1"/>
              </a:buClr>
              <a:buFont typeface="Arial"/>
              <a:buNone/>
            </a:pPr>
            <a:endParaRPr sz="1050" dirty="0">
              <a:solidFill>
                <a:srgbClr val="333333"/>
              </a:solidFill>
              <a:highlight>
                <a:srgbClr val="FFFFFF"/>
              </a:highlight>
            </a:endParaRPr>
          </a:p>
        </p:txBody>
      </p:sp>
      <p:sp>
        <p:nvSpPr>
          <p:cNvPr id="192" name="Shape 192"/>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12</a:t>
            </a:fld>
            <a:endParaRPr lang="e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0000"/>
              </a:lnSpc>
              <a:spcBef>
                <a:spcPts val="0"/>
              </a:spcBef>
              <a:buSzPct val="100000"/>
              <a:buChar char="●"/>
            </a:pPr>
            <a:r>
              <a:rPr lang="en" sz="1100">
                <a:solidFill>
                  <a:schemeClr val="dk1"/>
                </a:solidFill>
              </a:rPr>
              <a:t>This slide is an overview of the Antivaccine Movement</a:t>
            </a:r>
          </a:p>
          <a:p>
            <a:pPr marL="457200" lvl="0" indent="-298450" rtl="0">
              <a:lnSpc>
                <a:spcPct val="100000"/>
              </a:lnSpc>
              <a:spcBef>
                <a:spcPts val="0"/>
              </a:spcBef>
              <a:buSzPct val="100000"/>
              <a:buChar char="●"/>
            </a:pPr>
            <a:r>
              <a:rPr lang="en" sz="1100"/>
              <a:t>See next slide for content of anti-smallpox campaigns, the first of the anti-vaccination campaigns in the UK and the US.</a:t>
            </a:r>
          </a:p>
          <a:p>
            <a:pPr marL="457200" lvl="0" indent="-298450" rtl="0">
              <a:lnSpc>
                <a:spcPct val="100000"/>
              </a:lnSpc>
              <a:spcBef>
                <a:spcPts val="0"/>
              </a:spcBef>
              <a:buSzPct val="100000"/>
              <a:buChar char="●"/>
            </a:pPr>
            <a:r>
              <a:rPr lang="en" sz="1100"/>
              <a:t>More information on specific vaccine controversies referenced in slide: </a:t>
            </a:r>
          </a:p>
          <a:p>
            <a:pPr marL="914400" lvl="1" indent="-298450" rtl="0">
              <a:lnSpc>
                <a:spcPct val="100000"/>
              </a:lnSpc>
              <a:spcBef>
                <a:spcPts val="0"/>
              </a:spcBef>
              <a:buSzPct val="100000"/>
              <a:buChar char="○"/>
            </a:pPr>
            <a:r>
              <a:rPr lang="en" sz="1100" b="1">
                <a:solidFill>
                  <a:schemeClr val="dk1"/>
                </a:solidFill>
                <a:highlight>
                  <a:srgbClr val="FFFFFF"/>
                </a:highlight>
              </a:rPr>
              <a:t>The Diphtheria, Tetanus, and Pertussis (DTP) Vaccine Controversy:</a:t>
            </a:r>
          </a:p>
          <a:p>
            <a:pPr marL="1371600" lvl="2" indent="-298450" rtl="0">
              <a:lnSpc>
                <a:spcPct val="100000"/>
              </a:lnSpc>
              <a:spcBef>
                <a:spcPts val="0"/>
              </a:spcBef>
              <a:spcAft>
                <a:spcPts val="1100"/>
              </a:spcAft>
              <a:buClr>
                <a:schemeClr val="dk1"/>
              </a:buClr>
              <a:buSzPct val="100000"/>
              <a:buChar char="■"/>
            </a:pPr>
            <a:r>
              <a:rPr lang="en" sz="1100">
                <a:solidFill>
                  <a:schemeClr val="dk1"/>
                </a:solidFill>
                <a:highlight>
                  <a:srgbClr val="FFFFFF"/>
                </a:highlight>
              </a:rPr>
              <a:t>In the mid 1970s, controversy over the safety of the DTP immunization erupted in Europe, Asia, Australia, and North America. </a:t>
            </a:r>
          </a:p>
          <a:p>
            <a:pPr marL="1371600" lvl="2" indent="-298450" rtl="0">
              <a:lnSpc>
                <a:spcPct val="100000"/>
              </a:lnSpc>
              <a:spcBef>
                <a:spcPts val="0"/>
              </a:spcBef>
              <a:spcAft>
                <a:spcPts val="1100"/>
              </a:spcAft>
              <a:buSzPct val="100000"/>
              <a:buChar char="■"/>
            </a:pPr>
            <a:r>
              <a:rPr lang="en" sz="1100">
                <a:solidFill>
                  <a:schemeClr val="dk1"/>
                </a:solidFill>
                <a:highlight>
                  <a:srgbClr val="FFFFFF"/>
                </a:highlight>
              </a:rPr>
              <a:t>Media attention instigated several lawsuits against vaccine manufacturers, increased vaccine prices, and caused some companies to stop making DTP.</a:t>
            </a:r>
          </a:p>
          <a:p>
            <a:pPr marL="1371600" lvl="2" indent="-298450" rtl="0">
              <a:lnSpc>
                <a:spcPct val="100000"/>
              </a:lnSpc>
              <a:spcBef>
                <a:spcPts val="0"/>
              </a:spcBef>
              <a:spcAft>
                <a:spcPts val="1100"/>
              </a:spcAft>
              <a:buSzPct val="100000"/>
              <a:buChar char="■"/>
            </a:pPr>
            <a:r>
              <a:rPr lang="en" sz="1100">
                <a:solidFill>
                  <a:schemeClr val="dk1"/>
                </a:solidFill>
                <a:highlight>
                  <a:srgbClr val="FFFFFF"/>
                </a:highlight>
              </a:rPr>
              <a:t>The overall controversy affected immunization rates in the UK.  </a:t>
            </a:r>
          </a:p>
          <a:p>
            <a:pPr marL="914400" lvl="1" indent="-298450" rtl="0">
              <a:lnSpc>
                <a:spcPct val="100000"/>
              </a:lnSpc>
              <a:spcBef>
                <a:spcPts val="700"/>
              </a:spcBef>
              <a:spcAft>
                <a:spcPts val="800"/>
              </a:spcAft>
              <a:buClr>
                <a:schemeClr val="dk1"/>
              </a:buClr>
              <a:buSzPct val="100000"/>
              <a:buChar char="○"/>
            </a:pPr>
            <a:r>
              <a:rPr lang="en" sz="1100" b="1">
                <a:solidFill>
                  <a:schemeClr val="dk1"/>
                </a:solidFill>
                <a:highlight>
                  <a:srgbClr val="FFFFFF"/>
                </a:highlight>
              </a:rPr>
              <a:t>The Measles, Mumps, and Rubella (MMR) Vaccine Controversy:</a:t>
            </a:r>
          </a:p>
          <a:p>
            <a:pPr marL="1371600" lvl="2" indent="-298450" rtl="0">
              <a:lnSpc>
                <a:spcPct val="100000"/>
              </a:lnSpc>
              <a:spcBef>
                <a:spcPts val="0"/>
              </a:spcBef>
              <a:spcAft>
                <a:spcPts val="1100"/>
              </a:spcAft>
              <a:buSzPct val="100000"/>
              <a:buChar char="■"/>
            </a:pPr>
            <a:r>
              <a:rPr lang="en" sz="1100">
                <a:solidFill>
                  <a:schemeClr val="dk1"/>
                </a:solidFill>
                <a:highlight>
                  <a:srgbClr val="FFFFFF"/>
                </a:highlight>
              </a:rPr>
              <a:t>In 1998, British doctor Andrew Wakefield recommended further investigation of a possible relationship between bowel disease, autism, and the MMR vaccine.</a:t>
            </a:r>
            <a:r>
              <a:rPr lang="en" sz="1100" baseline="30000">
                <a:solidFill>
                  <a:schemeClr val="dk1"/>
                </a:solidFill>
                <a:highlight>
                  <a:srgbClr val="FFFFFF"/>
                </a:highlight>
              </a:rPr>
              <a:t> </a:t>
            </a:r>
            <a:r>
              <a:rPr lang="en" sz="1100">
                <a:solidFill>
                  <a:schemeClr val="dk1"/>
                </a:solidFill>
                <a:highlight>
                  <a:srgbClr val="FFFFFF"/>
                </a:highlight>
              </a:rPr>
              <a:t>A few years later, Wakefield alleged the vaccine was not properly tested before being put into use.</a:t>
            </a:r>
            <a:r>
              <a:rPr lang="en" sz="1100" baseline="30000">
                <a:solidFill>
                  <a:schemeClr val="dk1"/>
                </a:solidFill>
                <a:highlight>
                  <a:srgbClr val="FFFFFF"/>
                </a:highlight>
              </a:rPr>
              <a:t> </a:t>
            </a:r>
          </a:p>
          <a:p>
            <a:pPr marL="1371600" lvl="2" indent="-298450" rtl="0">
              <a:lnSpc>
                <a:spcPct val="100000"/>
              </a:lnSpc>
              <a:spcBef>
                <a:spcPts val="0"/>
              </a:spcBef>
              <a:spcAft>
                <a:spcPts val="1100"/>
              </a:spcAft>
              <a:buSzPct val="100000"/>
              <a:buChar char="■"/>
            </a:pPr>
            <a:r>
              <a:rPr lang="en" sz="1100">
                <a:solidFill>
                  <a:schemeClr val="dk1"/>
                </a:solidFill>
                <a:highlight>
                  <a:srgbClr val="FFFFFF"/>
                </a:highlight>
              </a:rPr>
              <a:t>The General Medical Council, found that Wakefield had been paid by a law board to find out if there was evidence to support a litigation case by parents who believed that the vaccine had harmed their children. In January 2011, evidence was published that Wakefield had committed scientific fraud by falsifying data and also that Wakefield hoped to financially profit from his investigations.</a:t>
            </a:r>
          </a:p>
          <a:p>
            <a:pPr marL="1371600" lvl="2" indent="-298450" rtl="0">
              <a:lnSpc>
                <a:spcPct val="100000"/>
              </a:lnSpc>
              <a:spcBef>
                <a:spcPts val="0"/>
              </a:spcBef>
              <a:spcAft>
                <a:spcPts val="1100"/>
              </a:spcAft>
              <a:buSzPct val="100000"/>
              <a:buChar char="■"/>
            </a:pPr>
            <a:r>
              <a:rPr lang="en" sz="1100">
                <a:solidFill>
                  <a:schemeClr val="dk1"/>
                </a:solidFill>
                <a:highlight>
                  <a:srgbClr val="FFFFFF"/>
                </a:highlight>
              </a:rPr>
              <a:t>A large number of research studies have been conducted to assess the safety of the MMR vaccine, and none of them has found a link between the vaccine and autism.</a:t>
            </a:r>
          </a:p>
          <a:p>
            <a:pPr marL="914400" lvl="1" indent="-298450" rtl="0">
              <a:lnSpc>
                <a:spcPct val="100000"/>
              </a:lnSpc>
              <a:spcBef>
                <a:spcPts val="700"/>
              </a:spcBef>
              <a:spcAft>
                <a:spcPts val="800"/>
              </a:spcAft>
              <a:buClr>
                <a:schemeClr val="dk1"/>
              </a:buClr>
              <a:buSzPct val="100000"/>
              <a:buChar char="○"/>
            </a:pPr>
            <a:r>
              <a:rPr lang="en" sz="1100" b="1">
                <a:solidFill>
                  <a:schemeClr val="dk1"/>
                </a:solidFill>
                <a:highlight>
                  <a:srgbClr val="FFFFFF"/>
                </a:highlight>
              </a:rPr>
              <a:t>“Green Our Vaccines”</a:t>
            </a:r>
          </a:p>
          <a:p>
            <a:pPr marL="1371600" lvl="2" indent="-298450" rtl="0">
              <a:lnSpc>
                <a:spcPct val="100000"/>
              </a:lnSpc>
              <a:spcBef>
                <a:spcPts val="700"/>
              </a:spcBef>
              <a:spcAft>
                <a:spcPts val="800"/>
              </a:spcAft>
              <a:buClr>
                <a:schemeClr val="dk1"/>
              </a:buClr>
              <a:buSzPct val="100000"/>
              <a:buChar char="■"/>
            </a:pPr>
            <a:r>
              <a:rPr lang="en" sz="1100">
                <a:solidFill>
                  <a:schemeClr val="dk1"/>
                </a:solidFill>
                <a:highlight>
                  <a:srgbClr val="FFFFFF"/>
                </a:highlight>
              </a:rPr>
              <a:t>More information on Thimerosal in “Vaccine Preservatives” slide </a:t>
            </a:r>
          </a:p>
          <a:p>
            <a:pPr marL="1371600" lvl="2" indent="-298450" rtl="0">
              <a:lnSpc>
                <a:spcPct val="100000"/>
              </a:lnSpc>
              <a:spcBef>
                <a:spcPts val="0"/>
              </a:spcBef>
              <a:spcAft>
                <a:spcPts val="1100"/>
              </a:spcAft>
              <a:buSzPct val="100000"/>
              <a:buChar char="■"/>
            </a:pPr>
            <a:r>
              <a:rPr lang="en" sz="1100">
                <a:solidFill>
                  <a:schemeClr val="dk1"/>
                </a:solidFill>
                <a:highlight>
                  <a:srgbClr val="FFFFFF"/>
                </a:highlight>
              </a:rPr>
              <a:t>Concerns over thimerosal have led to a public “Green Our Vaccines” campaign, a movement to remove “toxins” from vaccines, for fear that these substances lead to autism. </a:t>
            </a:r>
          </a:p>
          <a:p>
            <a:pPr marL="457200" lvl="0" indent="-298450" rtl="0">
              <a:lnSpc>
                <a:spcPct val="100000"/>
              </a:lnSpc>
              <a:spcBef>
                <a:spcPts val="0"/>
              </a:spcBef>
              <a:spcAft>
                <a:spcPts val="1100"/>
              </a:spcAft>
              <a:buClr>
                <a:schemeClr val="dk1"/>
              </a:buClr>
              <a:buSzPct val="100000"/>
              <a:buChar char="●"/>
            </a:pPr>
            <a:r>
              <a:rPr lang="en" sz="1100">
                <a:solidFill>
                  <a:schemeClr val="dk1"/>
                </a:solidFill>
                <a:highlight>
                  <a:srgbClr val="FFFFFF"/>
                </a:highlight>
              </a:rPr>
              <a:t>(Source: “</a:t>
            </a:r>
            <a:r>
              <a:rPr lang="en" sz="1100">
                <a:solidFill>
                  <a:schemeClr val="dk1"/>
                </a:solidFill>
              </a:rPr>
              <a:t>History of Anti-vaccination movement,” see references.)  </a:t>
            </a:r>
          </a:p>
          <a:p>
            <a:pPr lvl="0" rtl="0">
              <a:lnSpc>
                <a:spcPct val="100000"/>
              </a:lnSpc>
              <a:spcBef>
                <a:spcPts val="0"/>
              </a:spcBef>
              <a:spcAft>
                <a:spcPts val="1100"/>
              </a:spcAft>
              <a:buNone/>
            </a:pPr>
            <a:r>
              <a:rPr lang="en" sz="1000">
                <a:solidFill>
                  <a:schemeClr val="dk1"/>
                </a:solidFill>
                <a:highlight>
                  <a:srgbClr val="FFFFFF"/>
                </a:highlight>
              </a:rPr>
              <a:t>Image Courtesy of _______</a:t>
            </a:r>
          </a:p>
          <a:p>
            <a:pPr lvl="0" rtl="0">
              <a:lnSpc>
                <a:spcPct val="100000"/>
              </a:lnSpc>
              <a:spcBef>
                <a:spcPts val="0"/>
              </a:spcBef>
              <a:spcAft>
                <a:spcPts val="1100"/>
              </a:spcAft>
              <a:buNone/>
            </a:pPr>
            <a:endParaRPr sz="1100">
              <a:solidFill>
                <a:schemeClr val="dk1"/>
              </a:solidFill>
              <a:highlight>
                <a:srgbClr val="FFFFFF"/>
              </a:highlight>
            </a:endParaRPr>
          </a:p>
          <a:p>
            <a:pPr marL="914400" lvl="0" indent="0" rtl="0">
              <a:lnSpc>
                <a:spcPct val="100000"/>
              </a:lnSpc>
              <a:spcBef>
                <a:spcPts val="0"/>
              </a:spcBef>
              <a:spcAft>
                <a:spcPts val="1100"/>
              </a:spcAft>
              <a:buNone/>
            </a:pPr>
            <a:endParaRPr sz="1100">
              <a:solidFill>
                <a:schemeClr val="dk1"/>
              </a:solidFill>
              <a:highlight>
                <a:srgbClr val="FFFFFF"/>
              </a:highlight>
            </a:endParaRPr>
          </a:p>
        </p:txBody>
      </p:sp>
      <p:sp>
        <p:nvSpPr>
          <p:cNvPr id="201" name="Shape 201"/>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13</a:t>
            </a:fld>
            <a:endParaRPr lang="e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Shape 20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700"/>
              </a:spcBef>
              <a:spcAft>
                <a:spcPts val="800"/>
              </a:spcAft>
              <a:buClr>
                <a:schemeClr val="dk1"/>
              </a:buClr>
              <a:buSzPct val="100000"/>
              <a:buChar char="●"/>
            </a:pPr>
            <a:r>
              <a:rPr lang="en" sz="1100" dirty="0">
                <a:solidFill>
                  <a:schemeClr val="dk1"/>
                </a:solidFill>
                <a:highlight>
                  <a:srgbClr val="FFFFFF"/>
                </a:highlight>
              </a:rPr>
              <a:t>History of smallpox and anti-vaccination movement in England and United States.</a:t>
            </a:r>
            <a:r>
              <a:rPr lang="en" sz="1100" b="1" dirty="0">
                <a:solidFill>
                  <a:schemeClr val="dk1"/>
                </a:solidFill>
                <a:highlight>
                  <a:srgbClr val="FFFFFF"/>
                </a:highlight>
              </a:rPr>
              <a:t> </a:t>
            </a:r>
          </a:p>
          <a:p>
            <a:pPr marL="914400" lvl="1" indent="-298450" rtl="0">
              <a:spcBef>
                <a:spcPts val="700"/>
              </a:spcBef>
              <a:spcAft>
                <a:spcPts val="800"/>
              </a:spcAft>
              <a:buClr>
                <a:schemeClr val="dk1"/>
              </a:buClr>
              <a:buSzPct val="100000"/>
              <a:buChar char="○"/>
            </a:pPr>
            <a:r>
              <a:rPr lang="en" sz="1100" b="1" dirty="0">
                <a:solidFill>
                  <a:schemeClr val="dk1"/>
                </a:solidFill>
                <a:highlight>
                  <a:srgbClr val="FFFFFF"/>
                </a:highlight>
              </a:rPr>
              <a:t>Smallpox and the Anti-vaccination Leagues in England: </a:t>
            </a:r>
          </a:p>
          <a:p>
            <a:pPr marL="1371600" lvl="2" indent="-298450" rtl="0">
              <a:spcBef>
                <a:spcPts val="0"/>
              </a:spcBef>
              <a:spcAft>
                <a:spcPts val="1100"/>
              </a:spcAft>
              <a:buClr>
                <a:schemeClr val="dk1"/>
              </a:buClr>
              <a:buSzPct val="100000"/>
              <a:buChar char="■"/>
            </a:pPr>
            <a:r>
              <a:rPr lang="en" sz="1100" dirty="0">
                <a:solidFill>
                  <a:schemeClr val="dk1"/>
                </a:solidFill>
                <a:highlight>
                  <a:srgbClr val="FFFFFF"/>
                </a:highlight>
              </a:rPr>
              <a:t>Widespread smallpox vaccination began in the early 1800s, following Edward Jenner’s cowpox experiments, in which he showed that he could protect a child from smallpox if he infected him or her with lymph from a cowpox blister. Jenner’s ideas were met with immediate public criticism including sanitary, religious, scientific, and political objections.</a:t>
            </a:r>
          </a:p>
          <a:p>
            <a:pPr marL="1371600" lvl="2" indent="-298450" rtl="0">
              <a:spcBef>
                <a:spcPts val="0"/>
              </a:spcBef>
              <a:spcAft>
                <a:spcPts val="1100"/>
              </a:spcAft>
              <a:buSzPct val="100000"/>
              <a:buChar char="■"/>
            </a:pPr>
            <a:r>
              <a:rPr lang="en" sz="1100" dirty="0">
                <a:solidFill>
                  <a:schemeClr val="dk1"/>
                </a:solidFill>
                <a:highlight>
                  <a:srgbClr val="FFFFFF"/>
                </a:highlight>
              </a:rPr>
              <a:t>The Vaccination Act of 1853 ordered mandatory vaccination for infants up to 3 months old, and the Act of 1867 extended this age requirement to 14 years, adding penalties for vaccine refusal. The laws were met with immediate resistance from citizens who demanded the right to control their bodies and those of their children.</a:t>
            </a:r>
          </a:p>
          <a:p>
            <a:pPr marL="1371600" lvl="2" indent="-298450" rtl="0">
              <a:spcBef>
                <a:spcPts val="0"/>
              </a:spcBef>
              <a:spcAft>
                <a:spcPts val="1100"/>
              </a:spcAft>
              <a:buSzPct val="100000"/>
              <a:buChar char="■"/>
            </a:pPr>
            <a:r>
              <a:rPr lang="en" sz="1100" dirty="0">
                <a:solidFill>
                  <a:schemeClr val="dk1"/>
                </a:solidFill>
                <a:highlight>
                  <a:srgbClr val="FFFFFF"/>
                </a:highlight>
              </a:rPr>
              <a:t>The Anti Vaccination League and the Anti-Compulsory Vaccination League formed in response to the mandatory laws, and numerous anti-vaccination journals sprang up.</a:t>
            </a:r>
          </a:p>
          <a:p>
            <a:pPr marL="914400" lvl="1" indent="-298450" rtl="0">
              <a:spcBef>
                <a:spcPts val="0"/>
              </a:spcBef>
              <a:spcAft>
                <a:spcPts val="1100"/>
              </a:spcAft>
              <a:buSzPct val="100000"/>
              <a:buChar char="○"/>
            </a:pPr>
            <a:r>
              <a:rPr lang="en" sz="1100" b="1" dirty="0">
                <a:solidFill>
                  <a:schemeClr val="dk1"/>
                </a:solidFill>
                <a:highlight>
                  <a:srgbClr val="FFFFFF"/>
                </a:highlight>
              </a:rPr>
              <a:t>Smallpox and the Anti-vaccination Leagues in the United States</a:t>
            </a:r>
          </a:p>
          <a:p>
            <a:pPr marL="1371600" lvl="2" indent="-298450" rtl="0">
              <a:spcBef>
                <a:spcPts val="0"/>
              </a:spcBef>
              <a:spcAft>
                <a:spcPts val="1100"/>
              </a:spcAft>
              <a:buSzPct val="100000"/>
              <a:buChar char="■"/>
            </a:pPr>
            <a:r>
              <a:rPr lang="en" sz="1100" dirty="0">
                <a:solidFill>
                  <a:schemeClr val="dk1"/>
                </a:solidFill>
                <a:highlight>
                  <a:srgbClr val="FFFFFF"/>
                </a:highlight>
              </a:rPr>
              <a:t>Toward the end of the 19</a:t>
            </a:r>
            <a:r>
              <a:rPr lang="en" sz="1100" baseline="30000" dirty="0">
                <a:solidFill>
                  <a:schemeClr val="dk1"/>
                </a:solidFill>
                <a:highlight>
                  <a:srgbClr val="FFFFFF"/>
                </a:highlight>
              </a:rPr>
              <a:t>th</a:t>
            </a:r>
            <a:r>
              <a:rPr lang="en" sz="1100" dirty="0">
                <a:solidFill>
                  <a:schemeClr val="dk1"/>
                </a:solidFill>
                <a:highlight>
                  <a:srgbClr val="FFFFFF"/>
                </a:highlight>
              </a:rPr>
              <a:t> century, smallpox outbreaks in the United States led to vaccine campaigns and related anti-vaccine activity. The American anti-vaccinationists waged court battles to repeal vaccination laws in several states including California, Illinois, and Wisconsin.</a:t>
            </a:r>
          </a:p>
          <a:p>
            <a:pPr marL="1371600" lvl="2" indent="-298450" rtl="0">
              <a:spcBef>
                <a:spcPts val="0"/>
              </a:spcBef>
              <a:spcAft>
                <a:spcPts val="1100"/>
              </a:spcAft>
              <a:buSzPct val="100000"/>
              <a:buChar char="■"/>
            </a:pPr>
            <a:r>
              <a:rPr lang="en" sz="1100" dirty="0">
                <a:solidFill>
                  <a:schemeClr val="dk1"/>
                </a:solidFill>
                <a:highlight>
                  <a:srgbClr val="FFFFFF"/>
                </a:highlight>
              </a:rPr>
              <a:t>In 1902, following a smallpox outbreak, the board of health of the city of Cambridge, Massachusetts, mandated all city residents to be vaccinated against smallpox. City resident Henning Jacobson refused vaccination on the grounds that the law violated his right to care for his own body how he knew best. In turn, the city filed criminal charges against him. After losing his court battle locally, Jacobson appealed to the U.S. Supreme Court. In 1905 the Court found in the state’s favor, ruling that the state could enact compulsory laws to protect the public in the event of a communicable disease. This was the first U.S. Supreme Court case concerning the power of states in public health law.</a:t>
            </a:r>
          </a:p>
          <a:p>
            <a:pPr marL="457200" lvl="0" indent="-298450" rtl="0">
              <a:spcBef>
                <a:spcPts val="0"/>
              </a:spcBef>
              <a:spcAft>
                <a:spcPts val="1100"/>
              </a:spcAft>
              <a:buClr>
                <a:schemeClr val="dk1"/>
              </a:buClr>
              <a:buSzPct val="100000"/>
              <a:buChar char="●"/>
            </a:pPr>
            <a:r>
              <a:rPr lang="en" sz="1100" dirty="0">
                <a:solidFill>
                  <a:schemeClr val="dk1"/>
                </a:solidFill>
                <a:highlight>
                  <a:srgbClr val="FFFFFF"/>
                </a:highlight>
              </a:rPr>
              <a:t>(Source: </a:t>
            </a:r>
            <a:r>
              <a:rPr lang="en" sz="1100" dirty="0">
                <a:solidFill>
                  <a:schemeClr val="dk1"/>
                </a:solidFill>
              </a:rPr>
              <a:t>“History of Anti-vaccination movement,” see references.)  </a:t>
            </a:r>
            <a:endParaRPr lang="en-US" sz="1100" dirty="0" smtClean="0">
              <a:solidFill>
                <a:schemeClr val="dk1"/>
              </a:solidFill>
            </a:endParaRPr>
          </a:p>
          <a:p>
            <a:pPr marL="457200" lvl="0" indent="-298450" rtl="0">
              <a:spcBef>
                <a:spcPts val="0"/>
              </a:spcBef>
              <a:spcAft>
                <a:spcPts val="1100"/>
              </a:spcAft>
              <a:buClr>
                <a:schemeClr val="dk1"/>
              </a:buClr>
              <a:buSzPct val="100000"/>
              <a:buChar char="●"/>
            </a:pPr>
            <a:endParaRPr lang="en" sz="1100" dirty="0">
              <a:solidFill>
                <a:schemeClr val="dk1"/>
              </a:solidFill>
            </a:endParaRPr>
          </a:p>
          <a:p>
            <a:pPr marL="0" lvl="0" indent="0" rtl="0">
              <a:spcBef>
                <a:spcPts val="0"/>
              </a:spcBef>
              <a:spcAft>
                <a:spcPts val="1100"/>
              </a:spcAft>
              <a:buNone/>
            </a:pPr>
            <a:r>
              <a:rPr lang="en" sz="1000" dirty="0">
                <a:solidFill>
                  <a:schemeClr val="dk1"/>
                </a:solidFill>
                <a:highlight>
                  <a:srgbClr val="FFFFFF"/>
                </a:highlight>
              </a:rPr>
              <a:t>Image Courtesy of Library of Congress </a:t>
            </a:r>
          </a:p>
        </p:txBody>
      </p:sp>
      <p:sp>
        <p:nvSpPr>
          <p:cNvPr id="210" name="Shape 210"/>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14</a:t>
            </a:fld>
            <a:endParaRPr lang="e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1143000" marR="190500" lvl="2" indent="0" rtl="0">
              <a:spcBef>
                <a:spcPts val="0"/>
              </a:spcBef>
              <a:spcAft>
                <a:spcPts val="1400"/>
              </a:spcAft>
              <a:buClr>
                <a:schemeClr val="dk1"/>
              </a:buClr>
              <a:buNone/>
            </a:pPr>
            <a:endParaRPr dirty="0"/>
          </a:p>
        </p:txBody>
      </p:sp>
      <p:sp>
        <p:nvSpPr>
          <p:cNvPr id="219" name="Shape 219"/>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15</a:t>
            </a:fld>
            <a:endParaRPr lang="e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dirty="0"/>
              <a:t>This video will act as a simple orientation to one of the most complicated aspects of human health, the immune system. This could be the topic of a whole session itself, as so many different biological pathways are involved. Refer to this video as a basic overview of the immune system.  </a:t>
            </a:r>
          </a:p>
          <a:p>
            <a:pPr marL="457200" lvl="0" indent="-298450" rtl="0">
              <a:lnSpc>
                <a:spcPct val="115000"/>
              </a:lnSpc>
              <a:spcBef>
                <a:spcPts val="0"/>
              </a:spcBef>
              <a:buSzPct val="100000"/>
              <a:buChar char="●"/>
            </a:pPr>
            <a:r>
              <a:rPr lang="en" sz="1100" dirty="0"/>
              <a:t>Connect video to vaccines: vaccines are intended to create an acquired immunity.</a:t>
            </a:r>
          </a:p>
          <a:p>
            <a:pPr lvl="0" rtl="0">
              <a:spcBef>
                <a:spcPts val="0"/>
              </a:spcBef>
              <a:buNone/>
            </a:pPr>
            <a:endParaRPr sz="1100" dirty="0">
              <a:solidFill>
                <a:schemeClr val="dk1"/>
              </a:solidFill>
            </a:endParaRPr>
          </a:p>
          <a:p>
            <a:pPr lvl="0" rtl="0">
              <a:spcBef>
                <a:spcPts val="0"/>
              </a:spcBef>
              <a:buNone/>
            </a:pPr>
            <a:r>
              <a:rPr lang="en" sz="1000" dirty="0">
                <a:solidFill>
                  <a:schemeClr val="dk1"/>
                </a:solidFill>
              </a:rPr>
              <a:t>Video </a:t>
            </a:r>
            <a:r>
              <a:rPr lang="en" sz="1000" dirty="0" smtClean="0">
                <a:solidFill>
                  <a:schemeClr val="dk1"/>
                </a:solidFill>
              </a:rPr>
              <a:t>Courtesy </a:t>
            </a:r>
            <a:r>
              <a:rPr lang="en" sz="1000" dirty="0">
                <a:solidFill>
                  <a:schemeClr val="dk1"/>
                </a:solidFill>
              </a:rPr>
              <a:t>of PBS </a:t>
            </a:r>
          </a:p>
          <a:p>
            <a:pPr lvl="0" rtl="0">
              <a:spcBef>
                <a:spcPts val="0"/>
              </a:spcBef>
              <a:buNone/>
            </a:pPr>
            <a:endParaRPr sz="1200" dirty="0">
              <a:solidFill>
                <a:srgbClr val="333333"/>
              </a:solidFill>
              <a:highlight>
                <a:srgbClr val="FFFFFF"/>
              </a:highlight>
            </a:endParaRPr>
          </a:p>
        </p:txBody>
      </p:sp>
      <p:sp>
        <p:nvSpPr>
          <p:cNvPr id="107" name="Shape 107"/>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2</a:t>
            </a:fld>
            <a:endParaRPr lang="e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r>
              <a:rPr lang="en" sz="1100" b="0" dirty="0" smtClean="0"/>
              <a:t>Image </a:t>
            </a:r>
            <a:r>
              <a:rPr lang="en" sz="1100" b="0" dirty="0"/>
              <a:t>Courtesy of </a:t>
            </a:r>
            <a:r>
              <a:rPr lang="en-US" sz="1100" b="0" kern="1200" dirty="0" err="1" smtClean="0">
                <a:solidFill>
                  <a:schemeClr val="tx1"/>
                </a:solidFill>
                <a:latin typeface="+mn-lt"/>
                <a:ea typeface="+mn-ea"/>
                <a:cs typeface="+mn-cs"/>
              </a:rPr>
              <a:t>iStockphoto</a:t>
            </a:r>
            <a:endParaRPr lang="en" sz="1100" b="0" dirty="0"/>
          </a:p>
        </p:txBody>
      </p:sp>
      <p:sp>
        <p:nvSpPr>
          <p:cNvPr id="114" name="Shape 1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dirty="0"/>
              <a:t>“</a:t>
            </a:r>
            <a:r>
              <a:rPr lang="en" sz="1100" dirty="0">
                <a:solidFill>
                  <a:srgbClr val="222222"/>
                </a:solidFill>
                <a:highlight>
                  <a:srgbClr val="FFFFFF"/>
                </a:highlight>
              </a:rPr>
              <a:t>Examples of "live" (attenuated) vaccines include: </a:t>
            </a:r>
          </a:p>
          <a:p>
            <a:pPr marL="914400" lvl="1" indent="-298450" rtl="0">
              <a:spcBef>
                <a:spcPts val="0"/>
              </a:spcBef>
              <a:buClr>
                <a:srgbClr val="222222"/>
              </a:buClr>
              <a:buSzPct val="100000"/>
              <a:buChar char="○"/>
            </a:pPr>
            <a:r>
              <a:rPr lang="en" sz="1100" b="1" dirty="0">
                <a:solidFill>
                  <a:srgbClr val="222222"/>
                </a:solidFill>
                <a:highlight>
                  <a:srgbClr val="FFFFFF"/>
                </a:highlight>
              </a:rPr>
              <a:t>Viral</a:t>
            </a:r>
            <a:r>
              <a:rPr lang="en" sz="1100" dirty="0">
                <a:solidFill>
                  <a:srgbClr val="222222"/>
                </a:solidFill>
                <a:highlight>
                  <a:srgbClr val="FFFFFF"/>
                </a:highlight>
              </a:rPr>
              <a:t>: measles vaccine, mumps vaccine, </a:t>
            </a:r>
            <a:r>
              <a:rPr lang="en" sz="1100" b="1" dirty="0">
                <a:solidFill>
                  <a:srgbClr val="222222"/>
                </a:solidFill>
                <a:highlight>
                  <a:srgbClr val="FFFFFF"/>
                </a:highlight>
              </a:rPr>
              <a:t>rubella</a:t>
            </a:r>
            <a:r>
              <a:rPr lang="en" sz="1100" dirty="0">
                <a:solidFill>
                  <a:srgbClr val="222222"/>
                </a:solidFill>
                <a:highlight>
                  <a:srgbClr val="FFFFFF"/>
                </a:highlight>
              </a:rPr>
              <a:t> vaccine, Live attenuated </a:t>
            </a:r>
            <a:r>
              <a:rPr lang="en" sz="1100" b="1" dirty="0">
                <a:solidFill>
                  <a:srgbClr val="222222"/>
                </a:solidFill>
                <a:highlight>
                  <a:srgbClr val="FFFFFF"/>
                </a:highlight>
              </a:rPr>
              <a:t>influenza</a:t>
            </a:r>
            <a:r>
              <a:rPr lang="en" sz="1100" dirty="0">
                <a:solidFill>
                  <a:srgbClr val="222222"/>
                </a:solidFill>
                <a:highlight>
                  <a:srgbClr val="FFFFFF"/>
                </a:highlight>
              </a:rPr>
              <a:t> vaccine (the seasonal </a:t>
            </a:r>
            <a:r>
              <a:rPr lang="en" sz="1100" b="1" dirty="0">
                <a:solidFill>
                  <a:srgbClr val="222222"/>
                </a:solidFill>
                <a:highlight>
                  <a:srgbClr val="FFFFFF"/>
                </a:highlight>
              </a:rPr>
              <a:t>flu</a:t>
            </a:r>
            <a:r>
              <a:rPr lang="en" sz="1100" dirty="0">
                <a:solidFill>
                  <a:srgbClr val="222222"/>
                </a:solidFill>
                <a:highlight>
                  <a:srgbClr val="FFFFFF"/>
                </a:highlight>
              </a:rPr>
              <a:t> nasal spray and the 2009 </a:t>
            </a:r>
            <a:r>
              <a:rPr lang="en" sz="1100" b="1" dirty="0">
                <a:solidFill>
                  <a:srgbClr val="222222"/>
                </a:solidFill>
                <a:highlight>
                  <a:srgbClr val="FFFFFF"/>
                </a:highlight>
              </a:rPr>
              <a:t>H1N1 flu</a:t>
            </a:r>
            <a:r>
              <a:rPr lang="en" sz="1100" dirty="0">
                <a:solidFill>
                  <a:srgbClr val="222222"/>
                </a:solidFill>
                <a:highlight>
                  <a:srgbClr val="FFFFFF"/>
                </a:highlight>
              </a:rPr>
              <a:t>nasal spray), chicken pox vaccine, </a:t>
            </a:r>
            <a:r>
              <a:rPr lang="en" sz="1100" b="1" dirty="0">
                <a:solidFill>
                  <a:srgbClr val="222222"/>
                </a:solidFill>
                <a:highlight>
                  <a:srgbClr val="FFFFFF"/>
                </a:highlight>
              </a:rPr>
              <a:t>oral polio vaccine</a:t>
            </a:r>
            <a:r>
              <a:rPr lang="en" sz="1100" dirty="0">
                <a:solidFill>
                  <a:srgbClr val="222222"/>
                </a:solidFill>
                <a:highlight>
                  <a:srgbClr val="FFFFFF"/>
                </a:highlight>
              </a:rPr>
              <a:t> (Sabin), rotavirus vaccine, and yellow fever vaccine.” (Source: wikipedia)</a:t>
            </a:r>
          </a:p>
          <a:p>
            <a:pPr lvl="0" rtl="0">
              <a:spcBef>
                <a:spcPts val="0"/>
              </a:spcBef>
              <a:buNone/>
            </a:pPr>
            <a:endParaRPr sz="1100" dirty="0">
              <a:solidFill>
                <a:schemeClr val="dk1"/>
              </a:solidFill>
            </a:endParaRPr>
          </a:p>
          <a:p>
            <a:pPr lvl="0" rtl="0">
              <a:spcBef>
                <a:spcPts val="0"/>
              </a:spcBef>
              <a:buNone/>
            </a:pPr>
            <a:r>
              <a:rPr lang="en" sz="1100" dirty="0">
                <a:solidFill>
                  <a:schemeClr val="dk1"/>
                </a:solidFill>
              </a:rPr>
              <a:t>I</a:t>
            </a:r>
            <a:r>
              <a:rPr lang="en" sz="1000" dirty="0">
                <a:solidFill>
                  <a:schemeClr val="dk1"/>
                </a:solidFill>
              </a:rPr>
              <a:t>mage Courtesy of TED.com/Creative </a:t>
            </a:r>
            <a:r>
              <a:rPr lang="en" sz="1000" dirty="0" smtClean="0">
                <a:solidFill>
                  <a:schemeClr val="dk1"/>
                </a:solidFill>
              </a:rPr>
              <a:t>Commons</a:t>
            </a:r>
            <a:endParaRPr lang="en" sz="1000" dirty="0">
              <a:solidFill>
                <a:schemeClr val="dk1"/>
              </a:solidFill>
            </a:endParaRPr>
          </a:p>
          <a:p>
            <a:pPr lvl="0" rtl="0">
              <a:spcBef>
                <a:spcPts val="0"/>
              </a:spcBef>
              <a:buNone/>
            </a:pPr>
            <a:endParaRPr sz="1200" dirty="0">
              <a:solidFill>
                <a:srgbClr val="222222"/>
              </a:solidFill>
              <a:highlight>
                <a:srgbClr val="FFFFFF"/>
              </a:highlight>
            </a:endParaRPr>
          </a:p>
          <a:p>
            <a:pPr lvl="0" rtl="0">
              <a:spcBef>
                <a:spcPts val="0"/>
              </a:spcBef>
              <a:buNone/>
            </a:pPr>
            <a:endParaRPr sz="1200" dirty="0">
              <a:solidFill>
                <a:srgbClr val="222222"/>
              </a:solidFill>
              <a:highlight>
                <a:srgbClr val="FFFFFF"/>
              </a:highlight>
            </a:endParaRPr>
          </a:p>
        </p:txBody>
      </p:sp>
      <p:sp>
        <p:nvSpPr>
          <p:cNvPr id="123" name="Shape 123"/>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4</a:t>
            </a:fld>
            <a:endParaRPr lang="e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a:t>Examples of inactivated vaccines: </a:t>
            </a:r>
          </a:p>
          <a:p>
            <a:pPr marL="914400" lvl="1" indent="-298450" rtl="0">
              <a:lnSpc>
                <a:spcPct val="100000"/>
              </a:lnSpc>
              <a:spcBef>
                <a:spcPts val="300"/>
              </a:spcBef>
              <a:spcAft>
                <a:spcPts val="800"/>
              </a:spcAft>
              <a:buSzPct val="100000"/>
              <a:buChar char="○"/>
            </a:pPr>
            <a:r>
              <a:rPr lang="en" sz="1100" b="1">
                <a:highlight>
                  <a:srgbClr val="FFFFFF"/>
                </a:highlight>
              </a:rPr>
              <a:t>Viral</a:t>
            </a:r>
            <a:r>
              <a:rPr lang="en" sz="1100">
                <a:highlight>
                  <a:srgbClr val="FFFFFF"/>
                </a:highlight>
              </a:rPr>
              <a:t>: </a:t>
            </a:r>
            <a:r>
              <a:rPr lang="en" sz="1100">
                <a:highlight>
                  <a:srgbClr val="FFFFFF"/>
                </a:highlight>
                <a:hlinkClick r:id="rId3"/>
              </a:rPr>
              <a:t>polio vaccine</a:t>
            </a:r>
            <a:r>
              <a:rPr lang="en" sz="1100">
                <a:highlight>
                  <a:srgbClr val="FFFFFF"/>
                </a:highlight>
              </a:rPr>
              <a:t> (</a:t>
            </a:r>
            <a:r>
              <a:rPr lang="en" sz="1100">
                <a:highlight>
                  <a:srgbClr val="FFFFFF"/>
                </a:highlight>
                <a:hlinkClick r:id="rId4"/>
              </a:rPr>
              <a:t>Salk vaccine</a:t>
            </a:r>
            <a:r>
              <a:rPr lang="en" sz="1100">
                <a:highlight>
                  <a:srgbClr val="FFFFFF"/>
                </a:highlight>
              </a:rPr>
              <a:t>) and </a:t>
            </a:r>
            <a:r>
              <a:rPr lang="en" sz="1100">
                <a:highlight>
                  <a:srgbClr val="FFFFFF"/>
                </a:highlight>
                <a:hlinkClick r:id="rId5"/>
              </a:rPr>
              <a:t>influenza vaccine</a:t>
            </a:r>
            <a:r>
              <a:rPr lang="en" sz="1100">
                <a:highlight>
                  <a:srgbClr val="FFFFFF"/>
                </a:highlight>
              </a:rPr>
              <a:t>.</a:t>
            </a:r>
          </a:p>
          <a:p>
            <a:pPr marL="914400" lvl="1" indent="-298450" rtl="0">
              <a:lnSpc>
                <a:spcPct val="100000"/>
              </a:lnSpc>
              <a:spcBef>
                <a:spcPts val="300"/>
              </a:spcBef>
              <a:spcAft>
                <a:spcPts val="800"/>
              </a:spcAft>
              <a:buSzPct val="100000"/>
              <a:buChar char="○"/>
            </a:pPr>
            <a:r>
              <a:rPr lang="en" sz="1100" b="1">
                <a:highlight>
                  <a:srgbClr val="FFFFFF"/>
                </a:highlight>
              </a:rPr>
              <a:t>Bacterial</a:t>
            </a:r>
            <a:r>
              <a:rPr lang="en" sz="1100">
                <a:highlight>
                  <a:srgbClr val="FFFFFF"/>
                </a:highlight>
              </a:rPr>
              <a:t>: </a:t>
            </a:r>
            <a:r>
              <a:rPr lang="en" sz="1100">
                <a:highlight>
                  <a:srgbClr val="FFFFFF"/>
                </a:highlight>
                <a:hlinkClick r:id="rId6"/>
              </a:rPr>
              <a:t>typhoid vaccine</a:t>
            </a:r>
            <a:r>
              <a:rPr lang="en" sz="1100">
                <a:highlight>
                  <a:srgbClr val="FFFFFF"/>
                </a:highlight>
              </a:rPr>
              <a:t>, </a:t>
            </a:r>
            <a:r>
              <a:rPr lang="en" sz="1100">
                <a:highlight>
                  <a:srgbClr val="FFFFFF"/>
                </a:highlight>
                <a:hlinkClick r:id="rId7"/>
              </a:rPr>
              <a:t>cholera vaccine</a:t>
            </a:r>
            <a:r>
              <a:rPr lang="en" sz="1100">
                <a:highlight>
                  <a:srgbClr val="FFFFFF"/>
                </a:highlight>
              </a:rPr>
              <a:t>, </a:t>
            </a:r>
            <a:r>
              <a:rPr lang="en" sz="1100">
                <a:highlight>
                  <a:srgbClr val="FFFFFF"/>
                </a:highlight>
                <a:hlinkClick r:id="rId8"/>
              </a:rPr>
              <a:t>plague vaccine</a:t>
            </a:r>
            <a:r>
              <a:rPr lang="en" sz="1100">
                <a:highlight>
                  <a:srgbClr val="FFFFFF"/>
                </a:highlight>
              </a:rPr>
              <a:t>, and </a:t>
            </a:r>
            <a:r>
              <a:rPr lang="en" sz="1100">
                <a:highlight>
                  <a:srgbClr val="FFFFFF"/>
                </a:highlight>
                <a:hlinkClick r:id="rId9"/>
              </a:rPr>
              <a:t>pertussis vaccine</a:t>
            </a:r>
            <a:r>
              <a:rPr lang="en" sz="1100"/>
              <a:t>. (Source: University of South Carolina School of Medicine)</a:t>
            </a:r>
          </a:p>
          <a:p>
            <a:pPr lvl="0" rtl="0">
              <a:spcBef>
                <a:spcPts val="0"/>
              </a:spcBef>
              <a:buNone/>
            </a:pPr>
            <a:endParaRPr sz="1100">
              <a:solidFill>
                <a:schemeClr val="dk1"/>
              </a:solidFill>
            </a:endParaRPr>
          </a:p>
          <a:p>
            <a:pPr lvl="0" rtl="0">
              <a:spcBef>
                <a:spcPts val="0"/>
              </a:spcBef>
              <a:buNone/>
            </a:pPr>
            <a:r>
              <a:rPr lang="en" sz="1000">
                <a:solidFill>
                  <a:schemeClr val="dk1"/>
                </a:solidFill>
              </a:rPr>
              <a:t>Image Courtesy of TED.com/ Creative Commons </a:t>
            </a:r>
          </a:p>
          <a:p>
            <a:pPr lvl="0" rtl="0">
              <a:spcBef>
                <a:spcPts val="0"/>
              </a:spcBef>
              <a:buNone/>
            </a:pPr>
            <a:endParaRPr/>
          </a:p>
        </p:txBody>
      </p:sp>
      <p:sp>
        <p:nvSpPr>
          <p:cNvPr id="132" name="Shape 132"/>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5</a:t>
            </a:fld>
            <a:endParaRPr lang="e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0000"/>
              </a:lnSpc>
              <a:spcBef>
                <a:spcPts val="0"/>
              </a:spcBef>
              <a:buSzPct val="100000"/>
              <a:buChar char="●"/>
            </a:pPr>
            <a:r>
              <a:rPr lang="en" sz="1100" dirty="0"/>
              <a:t>Quotes from the World Health Organization on National Regulatory Authorities: </a:t>
            </a:r>
          </a:p>
          <a:p>
            <a:pPr marL="914400" lvl="1" indent="-298450" rtl="0">
              <a:lnSpc>
                <a:spcPct val="100000"/>
              </a:lnSpc>
              <a:spcBef>
                <a:spcPts val="0"/>
              </a:spcBef>
              <a:buSzPct val="100000"/>
              <a:buChar char="○"/>
            </a:pPr>
            <a:r>
              <a:rPr lang="en" sz="1100" dirty="0"/>
              <a:t>“The assessment, licensure, control, and surveillance of biological medicinal products are major challenges for national regulatory authorities confronted by a steadily increasing number of novel products, complex quality concerns, and new technical issues arising from rapid scientific advances. With the emerging global market the volume of biological medicinal products crossing national borders continues to rise, and it has become critical that regulatory knowledge and experience concerning them can be shared, and approaches to their control harmonized to the greatest extent possible.</a:t>
            </a:r>
          </a:p>
          <a:p>
            <a:pPr marL="914400" marR="190500" lvl="1" indent="-298450" rtl="0">
              <a:lnSpc>
                <a:spcPct val="100000"/>
              </a:lnSpc>
              <a:spcBef>
                <a:spcPts val="0"/>
              </a:spcBef>
              <a:spcAft>
                <a:spcPts val="1400"/>
              </a:spcAft>
              <a:buSzPct val="100000"/>
              <a:buChar char="○"/>
            </a:pPr>
            <a:r>
              <a:rPr lang="en-US" sz="1100" dirty="0" smtClean="0"/>
              <a:t>“</a:t>
            </a:r>
            <a:r>
              <a:rPr lang="en" sz="1100" dirty="0" smtClean="0"/>
              <a:t>WHO </a:t>
            </a:r>
            <a:r>
              <a:rPr lang="en" sz="1100" dirty="0"/>
              <a:t>identifies and consolidates current consensus opinions on key regulatory issues, and communicates them to national authorities and manufacturers through guidance documents addressing both general issues and specific products. Through this mechanism, national regulatory authorities are informed on the scientific background needed to assess critical issues, and are advised on which regulatory approaches and methodologies have been found to be optimal for insuring the global supply of uniformly high, quality, and efficacious biological medicinal products”</a:t>
            </a:r>
          </a:p>
          <a:p>
            <a:pPr marL="1371600" marR="190500" lvl="2" indent="-298450" rtl="0">
              <a:lnSpc>
                <a:spcPct val="100000"/>
              </a:lnSpc>
              <a:spcBef>
                <a:spcPts val="0"/>
              </a:spcBef>
              <a:spcAft>
                <a:spcPts val="1400"/>
              </a:spcAft>
              <a:buSzPct val="100000"/>
              <a:buChar char="■"/>
            </a:pPr>
            <a:r>
              <a:rPr lang="en" sz="1100" dirty="0"/>
              <a:t>(Source: World Health Organization)</a:t>
            </a:r>
          </a:p>
          <a:p>
            <a:pPr marL="0" marR="190500" lvl="0" indent="0" rtl="0">
              <a:lnSpc>
                <a:spcPct val="100000"/>
              </a:lnSpc>
              <a:spcBef>
                <a:spcPts val="0"/>
              </a:spcBef>
              <a:spcAft>
                <a:spcPts val="1400"/>
              </a:spcAft>
              <a:buNone/>
            </a:pPr>
            <a:endParaRPr lang="en-US" sz="1100" b="1" dirty="0" smtClean="0"/>
          </a:p>
          <a:p>
            <a:pPr marL="0" marR="190500" lvl="0" indent="0" rtl="0">
              <a:lnSpc>
                <a:spcPct val="100000"/>
              </a:lnSpc>
              <a:spcBef>
                <a:spcPts val="0"/>
              </a:spcBef>
              <a:spcAft>
                <a:spcPts val="1400"/>
              </a:spcAft>
              <a:buNone/>
            </a:pPr>
            <a:r>
              <a:rPr lang="en" sz="1100" b="0" dirty="0" smtClean="0"/>
              <a:t>Image </a:t>
            </a:r>
            <a:r>
              <a:rPr lang="en" sz="1100" b="0" dirty="0"/>
              <a:t>Courtesy </a:t>
            </a:r>
            <a:r>
              <a:rPr lang="en-US" sz="1100" b="0" dirty="0" smtClean="0"/>
              <a:t>of </a:t>
            </a:r>
            <a:r>
              <a:rPr lang="en-US" sz="1100" kern="1200" dirty="0" err="1" smtClean="0">
                <a:solidFill>
                  <a:schemeClr val="tx1"/>
                </a:solidFill>
                <a:latin typeface="+mn-lt"/>
                <a:ea typeface="+mn-ea"/>
                <a:cs typeface="+mn-cs"/>
              </a:rPr>
              <a:t>Shutterstock</a:t>
            </a:r>
            <a:endParaRPr lang="en" sz="1100" b="0" dirty="0"/>
          </a:p>
        </p:txBody>
      </p:sp>
      <p:sp>
        <p:nvSpPr>
          <p:cNvPr id="141" name="Shape 141"/>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6</a:t>
            </a:fld>
            <a:endParaRPr lang="e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Shape 14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0000"/>
              </a:lnSpc>
              <a:spcBef>
                <a:spcPts val="0"/>
              </a:spcBef>
              <a:buSzPct val="100000"/>
              <a:buChar char="●"/>
            </a:pPr>
            <a:r>
              <a:rPr lang="en" sz="1100" dirty="0"/>
              <a:t>Quotes from the World Health Organization for discussing WHO Standards and Vaccine Quality: </a:t>
            </a:r>
          </a:p>
          <a:p>
            <a:pPr marL="914400" lvl="1" indent="-298450" rtl="0">
              <a:lnSpc>
                <a:spcPct val="100000"/>
              </a:lnSpc>
              <a:spcBef>
                <a:spcPts val="0"/>
              </a:spcBef>
              <a:buSzPct val="100000"/>
              <a:buChar char="○"/>
            </a:pPr>
            <a:r>
              <a:rPr lang="en" sz="1100" dirty="0"/>
              <a:t>“Biological medicinal products differ from chemical drugs in that they cannot normally be characterized molecularly; starting methods such as bacteria, viruses, or genetically modified micro-organisms are of enormous complexity, as well as having the capacity to vary from preparation to preparation. A certain amount of these products, such as vaccines against transmissible disease, are also administered to healthy individuals -- often children at the start of their lives, and thus a strong emphasis must be placed on their quality to ensure, to the greatest extent possible, that they are efficacious in preventing or treating life-threatening disease, without themselves causing harm.”</a:t>
            </a:r>
          </a:p>
          <a:p>
            <a:pPr marL="914400" marR="190500" lvl="1" indent="-298450" rtl="0">
              <a:lnSpc>
                <a:spcPct val="100000"/>
              </a:lnSpc>
              <a:spcBef>
                <a:spcPts val="0"/>
              </a:spcBef>
              <a:spcAft>
                <a:spcPts val="1400"/>
              </a:spcAft>
              <a:buSzPct val="100000"/>
              <a:buChar char="○"/>
            </a:pPr>
            <a:r>
              <a:rPr lang="en" sz="1100" dirty="0"/>
              <a:t>“The increasing globalization in the production and distribution of these biological medicines has opened new possibilities to better manage public health concerns, but has also raised questions about the equivalence and interchangeability of medicines procured across a variety of sources. International standardization of starting materials, of production and quality control testing, and the setting of high expectations for regulatory oversight on the way these products are manufactured and used have thus been the cornerstone for their continued success. But it remains a field in constant change. The continuous technical advances in the field offer a promise of developing potent new weapons against our oldest public health threats, as well as new ones - malaria, genetic deficiencies, pandemic influenza, and AIDS, to name a few -- but also put a great pressure on manufacturers, regulatory authorities, and the wider medical community to ensure that products continue to meet the highest standards of quality attainable.” (Resource: “Vaccine Quality,” see references</a:t>
            </a:r>
            <a:r>
              <a:rPr lang="en" sz="1100" dirty="0" smtClean="0"/>
              <a:t>.)</a:t>
            </a:r>
            <a:endParaRPr lang="en-US" sz="1100" dirty="0" smtClean="0"/>
          </a:p>
          <a:p>
            <a:pPr marL="914400" marR="190500" lvl="1" indent="-298450" rtl="0">
              <a:lnSpc>
                <a:spcPct val="100000"/>
              </a:lnSpc>
              <a:spcBef>
                <a:spcPts val="0"/>
              </a:spcBef>
              <a:spcAft>
                <a:spcPts val="1400"/>
              </a:spcAft>
              <a:buSzPct val="100000"/>
              <a:buChar char="○"/>
            </a:pPr>
            <a:endParaRPr lang="en" sz="1100" dirty="0"/>
          </a:p>
          <a:p>
            <a:pPr marR="190500" lvl="0" rtl="0">
              <a:lnSpc>
                <a:spcPct val="100000"/>
              </a:lnSpc>
              <a:spcBef>
                <a:spcPts val="0"/>
              </a:spcBef>
              <a:spcAft>
                <a:spcPts val="1400"/>
              </a:spcAft>
              <a:buNone/>
            </a:pPr>
            <a:r>
              <a:rPr lang="en" sz="1100" dirty="0"/>
              <a:t>Image courtesy of Wikipedia/Creative Commons. </a:t>
            </a:r>
          </a:p>
          <a:p>
            <a:pPr lvl="0" rtl="0">
              <a:spcBef>
                <a:spcPts val="0"/>
              </a:spcBef>
              <a:buClr>
                <a:schemeClr val="dk1"/>
              </a:buClr>
              <a:buFont typeface="Arial"/>
              <a:buNone/>
            </a:pPr>
            <a:endParaRPr dirty="0"/>
          </a:p>
        </p:txBody>
      </p:sp>
      <p:sp>
        <p:nvSpPr>
          <p:cNvPr id="150" name="Shape 150"/>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7</a:t>
            </a:fld>
            <a:endParaRPr lang="e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a:t>Ask students to reflect on the information. </a:t>
            </a:r>
          </a:p>
          <a:p>
            <a:pPr marL="457200" lvl="0" indent="-298450" rtl="0">
              <a:spcBef>
                <a:spcPts val="0"/>
              </a:spcBef>
              <a:buSzPct val="100000"/>
              <a:buChar char="●"/>
            </a:pPr>
            <a:r>
              <a:rPr lang="en" sz="1100"/>
              <a:t>Encourage students to remain critical of the media source, ask: Whose history is left out? Whose history is emphasized?  </a:t>
            </a:r>
          </a:p>
          <a:p>
            <a:pPr marL="457200" lvl="0" indent="-298450" rtl="0">
              <a:spcBef>
                <a:spcPts val="0"/>
              </a:spcBef>
              <a:buSzPct val="100000"/>
              <a:buChar char="●"/>
            </a:pPr>
            <a:r>
              <a:rPr lang="en" sz="1100"/>
              <a:t>Click link for full video. Watch from 15:25-19:02 </a:t>
            </a:r>
          </a:p>
          <a:p>
            <a:pPr lvl="0" rtl="0">
              <a:spcBef>
                <a:spcPts val="0"/>
              </a:spcBef>
              <a:buNone/>
            </a:pPr>
            <a:endParaRPr sz="1100">
              <a:solidFill>
                <a:schemeClr val="dk1"/>
              </a:solidFill>
            </a:endParaRPr>
          </a:p>
          <a:p>
            <a:pPr lvl="0" rtl="0">
              <a:spcBef>
                <a:spcPts val="0"/>
              </a:spcBef>
              <a:buNone/>
            </a:pPr>
            <a:r>
              <a:rPr lang="en" sz="1000">
                <a:solidFill>
                  <a:schemeClr val="dk1"/>
                </a:solidFill>
              </a:rPr>
              <a:t>Video Courtesy of PBS</a:t>
            </a:r>
          </a:p>
          <a:p>
            <a:pPr lvl="0" rtl="0">
              <a:spcBef>
                <a:spcPts val="0"/>
              </a:spcBef>
              <a:buNone/>
            </a:pPr>
            <a:endParaRPr/>
          </a:p>
        </p:txBody>
      </p:sp>
      <p:sp>
        <p:nvSpPr>
          <p:cNvPr id="158" name="Shape 158"/>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8</a:t>
            </a:fld>
            <a:endParaRPr lang="e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dirty="0"/>
              <a:t>A historical note on smallpox: </a:t>
            </a:r>
          </a:p>
          <a:p>
            <a:pPr marL="914400" lvl="1" indent="-298450" rtl="0">
              <a:spcBef>
                <a:spcPts val="0"/>
              </a:spcBef>
              <a:buSzPct val="100000"/>
              <a:buChar char="○"/>
            </a:pPr>
            <a:r>
              <a:rPr lang="en" sz="1100" dirty="0"/>
              <a:t>During the first year of the Revolutionary War, General George Washington isolated soldiers that showed symptoms of smallpox. But that did not stop the disease. That year, smallpox caused the deaths of more Continental troops than died on the battlefield.</a:t>
            </a:r>
          </a:p>
          <a:p>
            <a:pPr marL="914400" lvl="1" indent="-298450" rtl="0">
              <a:spcBef>
                <a:spcPts val="0"/>
              </a:spcBef>
              <a:buSzPct val="100000"/>
              <a:buChar char="○"/>
            </a:pPr>
            <a:r>
              <a:rPr lang="en" sz="1100" dirty="0"/>
              <a:t>In early 1777, Washington made a significant strategic decision of the Revolutionary War. He ordered the inoculation of all Continental troops and recruits against smallpox. In the year following the start of mass inoculation, the infection rate from smallpox in the Continental Army fell from 19 percent to 1 percent.</a:t>
            </a:r>
          </a:p>
          <a:p>
            <a:pPr marL="914400" lvl="1" indent="-298450" rtl="0">
              <a:spcBef>
                <a:spcPts val="0"/>
              </a:spcBef>
              <a:buSzPct val="100000"/>
              <a:buChar char="○"/>
            </a:pPr>
            <a:r>
              <a:rPr lang="en" sz="1100" dirty="0"/>
              <a:t>The inoculation of American troops against smallpox shielded Washington’s </a:t>
            </a:r>
            <a:r>
              <a:rPr lang="en" sz="1100" dirty="0" smtClean="0"/>
              <a:t>arm</a:t>
            </a:r>
            <a:r>
              <a:rPr lang="en-US" sz="1100" smtClean="0"/>
              <a:t>y</a:t>
            </a:r>
            <a:r>
              <a:rPr lang="en" sz="1100" smtClean="0"/>
              <a:t> </a:t>
            </a:r>
            <a:r>
              <a:rPr lang="en" sz="1100"/>
              <a:t>from being decimated by the disease. </a:t>
            </a:r>
          </a:p>
          <a:p>
            <a:pPr marL="457200" lvl="0" indent="0" rtl="0">
              <a:spcBef>
                <a:spcPts val="0"/>
              </a:spcBef>
              <a:buNone/>
            </a:pPr>
            <a:r>
              <a:rPr lang="en" sz="1100" dirty="0"/>
              <a:t>(Source: “George Washington, the First Vaxxer,” see References)</a:t>
            </a:r>
          </a:p>
          <a:p>
            <a:pPr lvl="0" rtl="0">
              <a:spcBef>
                <a:spcPts val="0"/>
              </a:spcBef>
              <a:buNone/>
            </a:pPr>
            <a:endParaRPr sz="1100" dirty="0"/>
          </a:p>
          <a:p>
            <a:pPr lvl="0" rtl="0">
              <a:spcBef>
                <a:spcPts val="0"/>
              </a:spcBef>
              <a:buNone/>
            </a:pPr>
            <a:r>
              <a:rPr lang="en" sz="1000" dirty="0"/>
              <a:t>Image Courtesy of Wikimedia Commons </a:t>
            </a:r>
          </a:p>
        </p:txBody>
      </p:sp>
      <p:sp>
        <p:nvSpPr>
          <p:cNvPr id="166" name="Shape 166"/>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9</a:t>
            </a:fld>
            <a:endParaRPr lang="e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9" y="992767"/>
            <a:ext cx="8520599" cy="27367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1" y="3778833"/>
            <a:ext cx="8520599" cy="105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1" y="1474833"/>
            <a:ext cx="8520599" cy="26180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1" y="4202967"/>
            <a:ext cx="8520599" cy="1734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2"/>
        <p:cNvGrpSpPr/>
        <p:nvPr/>
      </p:nvGrpSpPr>
      <p:grpSpPr>
        <a:xfrm>
          <a:off x="0" y="0"/>
          <a:ext cx="0" cy="0"/>
          <a:chOff x="0" y="0"/>
          <a:chExt cx="0" cy="0"/>
        </a:xfrm>
      </p:grpSpPr>
      <p:sp>
        <p:nvSpPr>
          <p:cNvPr id="53" name="Shape 53"/>
          <p:cNvSpPr txBox="1">
            <a:spLocks noGrp="1"/>
          </p:cNvSpPr>
          <p:nvPr>
            <p:ph type="ctrTitle"/>
          </p:nvPr>
        </p:nvSpPr>
        <p:spPr>
          <a:xfrm>
            <a:off x="609600" y="3835135"/>
            <a:ext cx="7772400" cy="1727200"/>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54" name="Shape 54"/>
          <p:cNvSpPr txBox="1">
            <a:spLocks noGrp="1"/>
          </p:cNvSpPr>
          <p:nvPr>
            <p:ph type="subTitle" idx="1"/>
          </p:nvPr>
        </p:nvSpPr>
        <p:spPr>
          <a:xfrm>
            <a:off x="609601" y="5592088"/>
            <a:ext cx="7696199" cy="885200"/>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5"/>
        <p:cNvGrpSpPr/>
        <p:nvPr/>
      </p:nvGrpSpPr>
      <p:grpSpPr>
        <a:xfrm>
          <a:off x="0" y="0"/>
          <a:ext cx="0" cy="0"/>
          <a:chOff x="0" y="0"/>
          <a:chExt cx="0" cy="0"/>
        </a:xfrm>
      </p:grpSpPr>
      <p:sp>
        <p:nvSpPr>
          <p:cNvPr id="57" name="Shape 57"/>
          <p:cNvSpPr txBox="1">
            <a:spLocks noGrp="1"/>
          </p:cNvSpPr>
          <p:nvPr>
            <p:ph type="body" idx="1"/>
          </p:nvPr>
        </p:nvSpPr>
        <p:spPr>
          <a:xfrm>
            <a:off x="457200" y="1828801"/>
            <a:ext cx="8229600" cy="4297599"/>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8" name="Shape 58"/>
          <p:cNvSpPr txBox="1">
            <a:spLocks noGrp="1"/>
          </p:cNvSpPr>
          <p:nvPr>
            <p:ph type="title"/>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9"/>
        <p:cNvGrpSpPr/>
        <p:nvPr/>
      </p:nvGrpSpPr>
      <p:grpSpPr>
        <a:xfrm>
          <a:off x="0" y="0"/>
          <a:ext cx="0" cy="0"/>
          <a:chOff x="0" y="0"/>
          <a:chExt cx="0" cy="0"/>
        </a:xfrm>
      </p:grpSpPr>
      <p:sp>
        <p:nvSpPr>
          <p:cNvPr id="60" name="Shape 60"/>
          <p:cNvSpPr/>
          <p:nvPr/>
        </p:nvSpPr>
        <p:spPr>
          <a:xfrm>
            <a:off x="0" y="2819400"/>
            <a:ext cx="9144000" cy="25908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
        <p:nvSpPr>
          <p:cNvPr id="61" name="Shape 61"/>
          <p:cNvSpPr txBox="1">
            <a:spLocks noGrp="1"/>
          </p:cNvSpPr>
          <p:nvPr>
            <p:ph type="title"/>
          </p:nvPr>
        </p:nvSpPr>
        <p:spPr>
          <a:xfrm>
            <a:off x="722312" y="3633787"/>
            <a:ext cx="7772400" cy="1361999"/>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62" name="Shape 62"/>
          <p:cNvSpPr txBox="1">
            <a:spLocks noGrp="1"/>
          </p:cNvSpPr>
          <p:nvPr>
            <p:ph type="body" idx="1"/>
          </p:nvPr>
        </p:nvSpPr>
        <p:spPr>
          <a:xfrm>
            <a:off x="722312" y="2157413"/>
            <a:ext cx="7772400" cy="1500399"/>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3"/>
        <p:cNvGrpSpPr/>
        <p:nvPr/>
      </p:nvGrpSpPr>
      <p:grpSpPr>
        <a:xfrm>
          <a:off x="0" y="0"/>
          <a:ext cx="0" cy="0"/>
          <a:chOff x="0" y="0"/>
          <a:chExt cx="0" cy="0"/>
        </a:xfrm>
      </p:grpSpPr>
      <p:sp>
        <p:nvSpPr>
          <p:cNvPr id="65" name="Shape 65"/>
          <p:cNvSpPr txBox="1">
            <a:spLocks noGrp="1"/>
          </p:cNvSpPr>
          <p:nvPr>
            <p:ph type="body" idx="1"/>
          </p:nvPr>
        </p:nvSpPr>
        <p:spPr>
          <a:xfrm>
            <a:off x="457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66" name="Shape 66"/>
          <p:cNvSpPr txBox="1">
            <a:spLocks noGrp="1"/>
          </p:cNvSpPr>
          <p:nvPr>
            <p:ph type="body" idx="2"/>
          </p:nvPr>
        </p:nvSpPr>
        <p:spPr>
          <a:xfrm>
            <a:off x="4648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67" name="Shape 67"/>
          <p:cNvSpPr txBox="1">
            <a:spLocks noGrp="1"/>
          </p:cNvSpPr>
          <p:nvPr>
            <p:ph type="title"/>
          </p:nvPr>
        </p:nvSpPr>
        <p:spPr>
          <a:xfrm>
            <a:off x="457200" y="152400"/>
            <a:ext cx="8229600" cy="1265200"/>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mparison">
    <p:spTree>
      <p:nvGrpSpPr>
        <p:cNvPr id="1" name="Shape 68"/>
        <p:cNvGrpSpPr/>
        <p:nvPr/>
      </p:nvGrpSpPr>
      <p:grpSpPr>
        <a:xfrm>
          <a:off x="0" y="0"/>
          <a:ext cx="0" cy="0"/>
          <a:chOff x="0" y="0"/>
          <a:chExt cx="0" cy="0"/>
        </a:xfrm>
      </p:grpSpPr>
      <p:sp>
        <p:nvSpPr>
          <p:cNvPr id="69" name="Shape 69"/>
          <p:cNvSpPr txBox="1">
            <a:spLocks noGrp="1"/>
          </p:cNvSpPr>
          <p:nvPr>
            <p:ph type="body" idx="1"/>
          </p:nvPr>
        </p:nvSpPr>
        <p:spPr>
          <a:xfrm>
            <a:off x="457201" y="1535112"/>
            <a:ext cx="4040099" cy="6399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0" name="Shape 70"/>
          <p:cNvSpPr txBox="1">
            <a:spLocks noGrp="1"/>
          </p:cNvSpPr>
          <p:nvPr>
            <p:ph type="body" idx="2"/>
          </p:nvPr>
        </p:nvSpPr>
        <p:spPr>
          <a:xfrm>
            <a:off x="457201" y="2174875"/>
            <a:ext cx="4040099"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1" name="Shape 71"/>
          <p:cNvSpPr txBox="1">
            <a:spLocks noGrp="1"/>
          </p:cNvSpPr>
          <p:nvPr>
            <p:ph type="body" idx="3"/>
          </p:nvPr>
        </p:nvSpPr>
        <p:spPr>
          <a:xfrm>
            <a:off x="4645025" y="1535112"/>
            <a:ext cx="4041900" cy="6399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2" name="Shape 72"/>
          <p:cNvSpPr txBox="1">
            <a:spLocks noGrp="1"/>
          </p:cNvSpPr>
          <p:nvPr>
            <p:ph type="body" idx="4"/>
          </p:nvPr>
        </p:nvSpPr>
        <p:spPr>
          <a:xfrm>
            <a:off x="4645025" y="2174875"/>
            <a:ext cx="4041900"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4" name="Shape 74"/>
          <p:cNvSpPr txBox="1">
            <a:spLocks noGrp="1"/>
          </p:cNvSpPr>
          <p:nvPr>
            <p:ph type="title"/>
          </p:nvPr>
        </p:nvSpPr>
        <p:spPr>
          <a:xfrm>
            <a:off x="457200" y="274638"/>
            <a:ext cx="8229600" cy="868399"/>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8"/>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1" y="273050"/>
            <a:ext cx="3008399" cy="11619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2" name="Shape 82"/>
          <p:cNvSpPr txBox="1">
            <a:spLocks noGrp="1"/>
          </p:cNvSpPr>
          <p:nvPr>
            <p:ph type="body" idx="1"/>
          </p:nvPr>
        </p:nvSpPr>
        <p:spPr>
          <a:xfrm>
            <a:off x="3575051" y="273050"/>
            <a:ext cx="5111699" cy="5852799"/>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83" name="Shape 83"/>
          <p:cNvSpPr txBox="1">
            <a:spLocks noGrp="1"/>
          </p:cNvSpPr>
          <p:nvPr>
            <p:ph type="body" idx="2"/>
          </p:nvPr>
        </p:nvSpPr>
        <p:spPr>
          <a:xfrm>
            <a:off x="457201" y="1435101"/>
            <a:ext cx="3008399" cy="46911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1" y="2867800"/>
            <a:ext cx="8520599" cy="1122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1792289" y="4800601"/>
            <a:ext cx="5486399" cy="5667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7" name="Shape 87"/>
          <p:cNvSpPr>
            <a:spLocks noGrp="1"/>
          </p:cNvSpPr>
          <p:nvPr>
            <p:ph type="pic" idx="2"/>
          </p:nvPr>
        </p:nvSpPr>
        <p:spPr>
          <a:xfrm>
            <a:off x="1792289" y="612775"/>
            <a:ext cx="5486399" cy="4114799"/>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0"/>
              </a:spcBef>
              <a:buClr>
                <a:schemeClr val="dk1"/>
              </a:buClr>
              <a:buFont typeface="Verdana"/>
              <a:buNone/>
              <a:defRPr sz="2800" b="0" i="0" u="none" strike="noStrike" cap="none">
                <a:solidFill>
                  <a:schemeClr val="dk1"/>
                </a:solidFill>
                <a:latin typeface="Verdana"/>
                <a:ea typeface="Verdana"/>
                <a:cs typeface="Verdana"/>
                <a:sym typeface="Verdana"/>
              </a:defRPr>
            </a:lvl2pPr>
            <a:lvl3pPr marL="914400" marR="0" lvl="2" indent="0" algn="l" rtl="0">
              <a:spcBef>
                <a:spcPts val="0"/>
              </a:spcBef>
              <a:buClr>
                <a:schemeClr val="dk1"/>
              </a:buClr>
              <a:buFont typeface="Verdana"/>
              <a:buNone/>
              <a:defRPr sz="2400" b="0" i="0" u="none" strike="noStrike" cap="none">
                <a:solidFill>
                  <a:schemeClr val="dk1"/>
                </a:solidFill>
                <a:latin typeface="Verdana"/>
                <a:ea typeface="Verdana"/>
                <a:cs typeface="Verdana"/>
                <a:sym typeface="Verdana"/>
              </a:defRPr>
            </a:lvl3pPr>
            <a:lvl4pPr marL="1371600" marR="0" lvl="3"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4pPr>
            <a:lvl5pPr marL="1828800" marR="0" lvl="4"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5pPr>
            <a:lvl6pPr marL="2286000" marR="0" lvl="5"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6pPr>
            <a:lvl7pPr marL="2743200" marR="0" lvl="6"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7pPr>
            <a:lvl8pPr marL="3200400" marR="0" lvl="7"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8pPr>
            <a:lvl9pPr marL="3657600" marR="0" lvl="8"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9pPr>
          </a:lstStyle>
          <a:p>
            <a:endParaRPr/>
          </a:p>
        </p:txBody>
      </p:sp>
      <p:sp>
        <p:nvSpPr>
          <p:cNvPr id="88" name="Shape 88"/>
          <p:cNvSpPr txBox="1">
            <a:spLocks noGrp="1"/>
          </p:cNvSpPr>
          <p:nvPr>
            <p:ph type="body" idx="1"/>
          </p:nvPr>
        </p:nvSpPr>
        <p:spPr>
          <a:xfrm>
            <a:off x="1792289" y="5367338"/>
            <a:ext cx="5486399" cy="8047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2" name="Shape 92"/>
          <p:cNvSpPr txBox="1">
            <a:spLocks noGrp="1"/>
          </p:cNvSpPr>
          <p:nvPr>
            <p:ph type="body" idx="1"/>
          </p:nvPr>
        </p:nvSpPr>
        <p:spPr>
          <a:xfrm rot="5400000">
            <a:off x="2308999" y="-251600"/>
            <a:ext cx="4526000"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94"/>
        <p:cNvGrpSpPr/>
        <p:nvPr/>
      </p:nvGrpSpPr>
      <p:grpSpPr>
        <a:xfrm>
          <a:off x="0" y="0"/>
          <a:ext cx="0" cy="0"/>
          <a:chOff x="0" y="0"/>
          <a:chExt cx="0" cy="0"/>
        </a:xfrm>
      </p:grpSpPr>
      <p:sp>
        <p:nvSpPr>
          <p:cNvPr id="95" name="Shape 95"/>
          <p:cNvSpPr txBox="1">
            <a:spLocks noGrp="1"/>
          </p:cNvSpPr>
          <p:nvPr>
            <p:ph type="title"/>
          </p:nvPr>
        </p:nvSpPr>
        <p:spPr>
          <a:xfrm rot="5400000">
            <a:off x="4732299" y="2171737"/>
            <a:ext cx="5851600"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6" name="Shape 96"/>
          <p:cNvSpPr txBox="1">
            <a:spLocks noGrp="1"/>
          </p:cNvSpPr>
          <p:nvPr>
            <p:ph type="body" idx="1"/>
          </p:nvPr>
        </p:nvSpPr>
        <p:spPr>
          <a:xfrm rot="5400000">
            <a:off x="541300" y="190539"/>
            <a:ext cx="5851600"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1" y="1536633"/>
            <a:ext cx="8520599"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1" y="740801"/>
            <a:ext cx="2807999" cy="10075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1" y="1852800"/>
            <a:ext cx="2807999" cy="4239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6"/>
            <a:ext cx="4572000" cy="68579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1" y="1644233"/>
            <a:ext cx="4045199"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1" y="3737433"/>
            <a:ext cx="4045199" cy="164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4"/>
            <a:ext cx="3837000" cy="49267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1" y="593367"/>
            <a:ext cx="8520599" cy="7635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1" y="1536633"/>
            <a:ext cx="8520599"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8" y="6217621"/>
            <a:ext cx="548699" cy="5248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50"/>
        <p:cNvGrpSpPr/>
        <p:nvPr/>
      </p:nvGrpSpPr>
      <p:grpSpPr>
        <a:xfrm>
          <a:off x="0" y="0"/>
          <a:ext cx="0" cy="0"/>
          <a:chOff x="0" y="0"/>
          <a:chExt cx="0" cy="0"/>
        </a:xfrm>
      </p:grpSpPr>
      <p:sp>
        <p:nvSpPr>
          <p:cNvPr id="51" name="Shape 51"/>
          <p:cNvSpPr/>
          <p:nvPr/>
        </p:nvSpPr>
        <p:spPr>
          <a:xfrm>
            <a:off x="141288" y="6400801"/>
            <a:ext cx="184200" cy="2287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3.jp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hyperlink" Target="www.thedailybeast.com/articles/2014/10/05/george-washington-the-first-vaxxer.html" TargetMode="External"/><Relationship Id="rId4" Type="http://schemas.openxmlformats.org/officeDocument/2006/relationships/hyperlink" Target="http://www.historyofvaccines.org/content/articles/history-anti-vaccination-movements" TargetMode="External"/><Relationship Id="rId5" Type="http://schemas.openxmlformats.org/officeDocument/2006/relationships/hyperlink" Target="http://www.who.int/immunization_standards/national_regulatory_authorities/en/" TargetMode="External"/><Relationship Id="rId6" Type="http://schemas.openxmlformats.org/officeDocument/2006/relationships/hyperlink" Target="http://www.ncbi.nlm.nih.gov/pmc/articles/PMC1200696/" TargetMode="External"/><Relationship Id="rId7" Type="http://schemas.openxmlformats.org/officeDocument/2006/relationships/hyperlink" Target="http://www.niaid.nih.gov/topics/vaccines/documents/undvacc.pdf" TargetMode="External"/><Relationship Id="rId8" Type="http://schemas.openxmlformats.org/officeDocument/2006/relationships/hyperlink" Target="http://www.who.int/immunization_standards/vaccine_quality/en/" TargetMode="External"/><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www.youtube.com/watch?v=lXMc15dA-vw"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britannica.com/topic/injection-medicine" TargetMode="External"/><Relationship Id="rId4" Type="http://schemas.openxmlformats.org/officeDocument/2006/relationships/image" Target="../media/image3.jp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5.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2"/>
        <p:cNvGrpSpPr/>
        <p:nvPr/>
      </p:nvGrpSpPr>
      <p:grpSpPr>
        <a:xfrm>
          <a:off x="0" y="0"/>
          <a:ext cx="0" cy="0"/>
          <a:chOff x="0" y="0"/>
          <a:chExt cx="0" cy="0"/>
        </a:xfrm>
      </p:grpSpPr>
      <p:sp>
        <p:nvSpPr>
          <p:cNvPr id="3" name="Shape 61"/>
          <p:cNvSpPr txBox="1">
            <a:spLocks/>
          </p:cNvSpPr>
          <p:nvPr/>
        </p:nvSpPr>
        <p:spPr>
          <a:xfrm>
            <a:off x="533399" y="690880"/>
            <a:ext cx="8563056" cy="1716194"/>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Vaccines</a:t>
            </a:r>
          </a:p>
          <a:p>
            <a:pPr>
              <a:buSzPct val="25000"/>
            </a:pPr>
            <a:endParaRPr lang="en-US" sz="6600" dirty="0" smtClean="0">
              <a:solidFill>
                <a:schemeClr val="bg1"/>
              </a:solidFill>
            </a:endParaRPr>
          </a:p>
          <a:p>
            <a:pPr>
              <a:buSzPct val="25000"/>
            </a:pPr>
            <a:r>
              <a:rPr lang="en-US" sz="6600" dirty="0" smtClean="0">
                <a:solidFill>
                  <a:schemeClr val="bg1"/>
                </a:solidFill>
              </a:rPr>
              <a:t>   </a:t>
            </a:r>
            <a:endParaRPr lang="en-US" sz="6600" dirty="0">
              <a:solidFill>
                <a:schemeClr val="bg1"/>
              </a:solidFill>
            </a:endParaRP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body" idx="1"/>
          </p:nvPr>
        </p:nvSpPr>
        <p:spPr>
          <a:xfrm>
            <a:off x="423955" y="1699067"/>
            <a:ext cx="4878637" cy="4297599"/>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 sz="2400" dirty="0">
                <a:solidFill>
                  <a:srgbClr val="333333"/>
                </a:solidFill>
                <a:highlight>
                  <a:srgbClr val="FFFFFF"/>
                </a:highlight>
              </a:rPr>
              <a:t> Vaccinia vaccine</a:t>
            </a:r>
          </a:p>
          <a:p>
            <a:pPr marL="685800" lvl="1" indent="-320040" rtl="0">
              <a:spcBef>
                <a:spcPts val="600"/>
              </a:spcBef>
              <a:buClr>
                <a:schemeClr val="accent5">
                  <a:lumMod val="50000"/>
                </a:schemeClr>
              </a:buClr>
              <a:buSzPct val="100000"/>
              <a:buFont typeface="Wingdings" charset="2"/>
              <a:buChar char="§"/>
            </a:pPr>
            <a:r>
              <a:rPr lang="en" sz="2400" dirty="0">
                <a:solidFill>
                  <a:srgbClr val="333333"/>
                </a:solidFill>
                <a:highlight>
                  <a:srgbClr val="FFFFFF"/>
                </a:highlight>
              </a:rPr>
              <a:t>Replaced Jenner’s method</a:t>
            </a:r>
          </a:p>
          <a:p>
            <a:pPr marL="320040" lvl="0" indent="-320040" rtl="0">
              <a:spcBef>
                <a:spcPts val="1800"/>
              </a:spcBef>
              <a:buClr>
                <a:srgbClr val="FF6600"/>
              </a:buClr>
              <a:buSzPct val="100000"/>
              <a:buFont typeface="Wingdings" charset="2"/>
              <a:buChar char="§"/>
            </a:pPr>
            <a:r>
              <a:rPr lang="en" sz="2400" dirty="0">
                <a:solidFill>
                  <a:srgbClr val="333333"/>
                </a:solidFill>
                <a:highlight>
                  <a:srgbClr val="FFFFFF"/>
                </a:highlight>
              </a:rPr>
              <a:t>WHO in 1967 launched massive campaign against smallpox</a:t>
            </a:r>
          </a:p>
          <a:p>
            <a:pPr marL="685800" lvl="1" indent="-320040" rtl="0">
              <a:spcBef>
                <a:spcPts val="600"/>
              </a:spcBef>
              <a:buClr>
                <a:schemeClr val="accent5">
                  <a:lumMod val="50000"/>
                </a:schemeClr>
              </a:buClr>
              <a:buSzPct val="100000"/>
              <a:buFont typeface="Wingdings" charset="2"/>
              <a:buChar char="§"/>
            </a:pPr>
            <a:r>
              <a:rPr lang="en" sz="2400" dirty="0">
                <a:solidFill>
                  <a:srgbClr val="333333"/>
                </a:solidFill>
                <a:highlight>
                  <a:srgbClr val="FFFFFF"/>
                </a:highlight>
              </a:rPr>
              <a:t>Smallpox was declared eradicated in 1979</a:t>
            </a:r>
          </a:p>
          <a:p>
            <a:pPr marL="320040" lvl="0" indent="-320040" rtl="0">
              <a:spcBef>
                <a:spcPts val="1800"/>
              </a:spcBef>
              <a:buClr>
                <a:srgbClr val="FF6600"/>
              </a:buClr>
              <a:buSzPct val="100000"/>
              <a:buFont typeface="Wingdings" charset="2"/>
              <a:buChar char="§"/>
            </a:pPr>
            <a:r>
              <a:rPr lang="en" sz="2400" dirty="0">
                <a:solidFill>
                  <a:srgbClr val="333333"/>
                </a:solidFill>
                <a:highlight>
                  <a:srgbClr val="FFFFFF"/>
                </a:highlight>
              </a:rPr>
              <a:t>Afterwards, smallpox vaccine production was subsequently discontinued </a:t>
            </a:r>
          </a:p>
        </p:txBody>
      </p:sp>
      <p:pic>
        <p:nvPicPr>
          <p:cNvPr id="178" name="Shape 178"/>
          <p:cNvPicPr preferRelativeResize="0"/>
          <p:nvPr/>
        </p:nvPicPr>
        <p:blipFill>
          <a:blip r:embed="rId3">
            <a:alphaModFix/>
          </a:blip>
          <a:stretch>
            <a:fillRect/>
          </a:stretch>
        </p:blipFill>
        <p:spPr>
          <a:xfrm>
            <a:off x="5508243" y="1828787"/>
            <a:ext cx="3310371" cy="3663900"/>
          </a:xfrm>
          <a:prstGeom prst="rect">
            <a:avLst/>
          </a:prstGeom>
          <a:noFill/>
          <a:ln>
            <a:noFill/>
          </a:ln>
        </p:spPr>
      </p:pic>
      <p:sp>
        <p:nvSpPr>
          <p:cNvPr id="7" name="Shape 109"/>
          <p:cNvSpPr txBox="1">
            <a:spLocks noGrp="1"/>
          </p:cNvSpPr>
          <p:nvPr>
            <p:ph type="title"/>
          </p:nvPr>
        </p:nvSpPr>
        <p:spPr>
          <a:xfrm>
            <a:off x="423955" y="321213"/>
            <a:ext cx="8229600" cy="902272"/>
          </a:xfrm>
          <a:prstGeom prst="rect">
            <a:avLst/>
          </a:prstGeom>
        </p:spPr>
        <p:txBody>
          <a:bodyPr lIns="91425" tIns="91425" rIns="91425" bIns="91425" anchor="t" anchorCtr="0">
            <a:noAutofit/>
          </a:bodyPr>
          <a:lstStyle/>
          <a:p>
            <a:pPr lvl="0" rtl="0">
              <a:spcBef>
                <a:spcPts val="0"/>
              </a:spcBef>
              <a:buNone/>
            </a:pPr>
            <a:r>
              <a:rPr lang="en-US" sz="4200" dirty="0" smtClean="0"/>
              <a:t>Smallpox Eradication</a:t>
            </a:r>
            <a:endParaRPr lang="en" sz="4200" dirty="0"/>
          </a:p>
        </p:txBody>
      </p:sp>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body" idx="1"/>
          </p:nvPr>
        </p:nvSpPr>
        <p:spPr>
          <a:xfrm>
            <a:off x="431382" y="1664564"/>
            <a:ext cx="4752384" cy="4952983"/>
          </a:xfrm>
          <a:prstGeom prst="rect">
            <a:avLst/>
          </a:prstGeom>
        </p:spPr>
        <p:txBody>
          <a:bodyPr lIns="91425" tIns="91425" rIns="91425" bIns="91425" anchor="t" anchorCtr="0">
            <a:noAutofit/>
          </a:bodyPr>
          <a:lstStyle/>
          <a:p>
            <a:pPr lvl="0" rtl="0">
              <a:buClr>
                <a:schemeClr val="dk1"/>
              </a:buClr>
              <a:buSzPct val="100000"/>
            </a:pPr>
            <a:r>
              <a:rPr lang="en" sz="1900" b="1" dirty="0"/>
              <a:t>What are preservatives? </a:t>
            </a:r>
            <a:r>
              <a:rPr lang="en-US" sz="1900" b="1" dirty="0"/>
              <a:t/>
            </a:r>
            <a:br>
              <a:rPr lang="en-US" sz="1900" b="1" dirty="0"/>
            </a:br>
            <a:r>
              <a:rPr lang="en" sz="1900" dirty="0" smtClean="0">
                <a:solidFill>
                  <a:schemeClr val="dk1"/>
                </a:solidFill>
              </a:rPr>
              <a:t>Compounds </a:t>
            </a:r>
            <a:r>
              <a:rPr lang="en" sz="1900" dirty="0">
                <a:solidFill>
                  <a:schemeClr val="dk1"/>
                </a:solidFill>
              </a:rPr>
              <a:t>that kill or prevent the growth of </a:t>
            </a:r>
            <a:r>
              <a:rPr lang="en" sz="1900" dirty="0" smtClean="0">
                <a:solidFill>
                  <a:schemeClr val="dk1"/>
                </a:solidFill>
              </a:rPr>
              <a:t>microorganisms</a:t>
            </a:r>
            <a:r>
              <a:rPr lang="en-US" sz="1900" dirty="0" smtClean="0">
                <a:solidFill>
                  <a:schemeClr val="dk1"/>
                </a:solidFill>
              </a:rPr>
              <a:t>, </a:t>
            </a:r>
            <a:r>
              <a:rPr lang="en-US" sz="1900" dirty="0"/>
              <a:t>p</a:t>
            </a:r>
            <a:r>
              <a:rPr lang="en" sz="1900" dirty="0" smtClean="0">
                <a:solidFill>
                  <a:schemeClr val="dk1"/>
                </a:solidFill>
              </a:rPr>
              <a:t>articularly </a:t>
            </a:r>
            <a:r>
              <a:rPr lang="en" sz="1900" dirty="0">
                <a:solidFill>
                  <a:schemeClr val="dk1"/>
                </a:solidFill>
              </a:rPr>
              <a:t>bacteria and fungi </a:t>
            </a:r>
          </a:p>
          <a:p>
            <a:pPr marL="320040" lvl="0" indent="-320040" rtl="0">
              <a:spcBef>
                <a:spcPts val="1200"/>
              </a:spcBef>
              <a:buClr>
                <a:srgbClr val="FF6600"/>
              </a:buClr>
              <a:buSzPct val="100000"/>
              <a:buFont typeface="Wingdings" charset="2"/>
              <a:buChar char="§"/>
            </a:pPr>
            <a:r>
              <a:rPr lang="en" sz="1900" dirty="0"/>
              <a:t>Used in certain events to </a:t>
            </a:r>
            <a:r>
              <a:rPr lang="en" sz="1900" dirty="0" smtClean="0"/>
              <a:t>prevent</a:t>
            </a:r>
            <a:r>
              <a:rPr lang="en-US" sz="1900" dirty="0" smtClean="0"/>
              <a:t> </a:t>
            </a:r>
            <a:r>
              <a:rPr lang="en-US" sz="1900" dirty="0"/>
              <a:t>a</a:t>
            </a:r>
            <a:r>
              <a:rPr lang="en" sz="1900" dirty="0" smtClean="0">
                <a:solidFill>
                  <a:schemeClr val="dk1"/>
                </a:solidFill>
              </a:rPr>
              <a:t>ccidental </a:t>
            </a:r>
            <a:r>
              <a:rPr lang="en" sz="1900" dirty="0">
                <a:solidFill>
                  <a:schemeClr val="dk1"/>
                </a:solidFill>
              </a:rPr>
              <a:t>contamination of </a:t>
            </a:r>
            <a:r>
              <a:rPr lang="en" sz="1900" dirty="0" smtClean="0">
                <a:solidFill>
                  <a:schemeClr val="dk1"/>
                </a:solidFill>
              </a:rPr>
              <a:t>vaccine</a:t>
            </a:r>
            <a:r>
              <a:rPr lang="en-US" sz="1900" dirty="0" smtClean="0">
                <a:solidFill>
                  <a:schemeClr val="dk1"/>
                </a:solidFill>
              </a:rPr>
              <a:t>.</a:t>
            </a:r>
            <a:r>
              <a:rPr lang="en" sz="1900" dirty="0" smtClean="0">
                <a:solidFill>
                  <a:schemeClr val="dk1"/>
                </a:solidFill>
              </a:rPr>
              <a:t> </a:t>
            </a:r>
            <a:endParaRPr lang="en" sz="1900" dirty="0">
              <a:solidFill>
                <a:schemeClr val="dk1"/>
              </a:solidFill>
            </a:endParaRPr>
          </a:p>
          <a:p>
            <a:pPr marL="320040" lvl="0" indent="-320040" rtl="0">
              <a:spcBef>
                <a:spcPts val="1200"/>
              </a:spcBef>
              <a:buClr>
                <a:srgbClr val="FF6600"/>
              </a:buClr>
              <a:buSzPct val="100000"/>
              <a:buFont typeface="Wingdings" charset="2"/>
              <a:buChar char="§"/>
            </a:pPr>
            <a:r>
              <a:rPr lang="en" sz="1900" dirty="0"/>
              <a:t>Makes it possible for vaccine to travel to remote regions with greater shelf </a:t>
            </a:r>
            <a:r>
              <a:rPr lang="en" sz="1900" dirty="0" smtClean="0"/>
              <a:t>stability</a:t>
            </a:r>
            <a:r>
              <a:rPr lang="en-US" sz="1900" dirty="0" smtClean="0"/>
              <a:t>.</a:t>
            </a:r>
            <a:endParaRPr lang="en" sz="1900" dirty="0"/>
          </a:p>
          <a:p>
            <a:pPr marL="320040" lvl="0" indent="-320040" rtl="0">
              <a:spcBef>
                <a:spcPts val="1200"/>
              </a:spcBef>
              <a:buClr>
                <a:srgbClr val="FF6600"/>
              </a:buClr>
              <a:buSzPct val="100000"/>
              <a:buFont typeface="Wingdings" charset="2"/>
              <a:buChar char="§"/>
            </a:pPr>
            <a:r>
              <a:rPr lang="en" sz="1900" dirty="0"/>
              <a:t>Many vaccines are rather temperature sensitive because of the biological materials, introducing complexities in vaccination in tropical </a:t>
            </a:r>
            <a:r>
              <a:rPr lang="en" sz="1900" dirty="0" smtClean="0"/>
              <a:t>zones</a:t>
            </a:r>
            <a:r>
              <a:rPr lang="en-US" sz="1900" dirty="0" smtClean="0"/>
              <a:t>.</a:t>
            </a:r>
            <a:endParaRPr sz="1900" dirty="0"/>
          </a:p>
          <a:p>
            <a:pPr lvl="0" rtl="0">
              <a:spcBef>
                <a:spcPts val="0"/>
              </a:spcBef>
              <a:buNone/>
            </a:pPr>
            <a:endParaRPr sz="1900" dirty="0"/>
          </a:p>
        </p:txBody>
      </p:sp>
      <p:sp>
        <p:nvSpPr>
          <p:cNvPr id="187" name="Shape 187"/>
          <p:cNvSpPr txBox="1"/>
          <p:nvPr/>
        </p:nvSpPr>
        <p:spPr>
          <a:xfrm>
            <a:off x="5508000" y="4104000"/>
            <a:ext cx="3000000" cy="4000000"/>
          </a:xfrm>
          <a:prstGeom prst="rect">
            <a:avLst/>
          </a:prstGeom>
          <a:noFill/>
          <a:ln>
            <a:noFill/>
          </a:ln>
        </p:spPr>
        <p:txBody>
          <a:bodyPr lIns="91425" tIns="91425" rIns="91425" bIns="91425" anchor="ctr" anchorCtr="0">
            <a:noAutofit/>
          </a:bodyPr>
          <a:lstStyle/>
          <a:p>
            <a:pPr lvl="0" rtl="0">
              <a:spcBef>
                <a:spcPts val="0"/>
              </a:spcBef>
              <a:buNone/>
            </a:pPr>
            <a:endParaRPr>
              <a:solidFill>
                <a:schemeClr val="dk1"/>
              </a:solidFill>
            </a:endParaRPr>
          </a:p>
        </p:txBody>
      </p:sp>
      <p:sp>
        <p:nvSpPr>
          <p:cNvPr id="7" name="Shape 109"/>
          <p:cNvSpPr txBox="1">
            <a:spLocks noGrp="1"/>
          </p:cNvSpPr>
          <p:nvPr>
            <p:ph type="title"/>
          </p:nvPr>
        </p:nvSpPr>
        <p:spPr>
          <a:xfrm>
            <a:off x="423955" y="321213"/>
            <a:ext cx="8229600" cy="882324"/>
          </a:xfrm>
          <a:prstGeom prst="rect">
            <a:avLst/>
          </a:prstGeom>
        </p:spPr>
        <p:txBody>
          <a:bodyPr lIns="91425" tIns="91425" rIns="91425" bIns="91425" anchor="t" anchorCtr="0">
            <a:noAutofit/>
          </a:bodyPr>
          <a:lstStyle/>
          <a:p>
            <a:pPr lvl="0" rtl="0">
              <a:spcBef>
                <a:spcPts val="0"/>
              </a:spcBef>
              <a:buNone/>
            </a:pPr>
            <a:r>
              <a:rPr lang="en-US" sz="4200" dirty="0" smtClean="0"/>
              <a:t>Vaccine Preservatives</a:t>
            </a:r>
            <a:endParaRPr lang="en" sz="4200" dirty="0"/>
          </a:p>
        </p:txBody>
      </p:sp>
      <p:pic>
        <p:nvPicPr>
          <p:cNvPr id="2" name="Picture 1" descr="shutterstock_13877907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766" y="1918996"/>
            <a:ext cx="3960234" cy="2970361"/>
          </a:xfrm>
          <a:prstGeom prst="rect">
            <a:avLst/>
          </a:prstGeom>
        </p:spPr>
      </p:pic>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505009" y="1714501"/>
            <a:ext cx="4723318" cy="4728799"/>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 sz="2000" b="1" dirty="0"/>
              <a:t>Thimerosal</a:t>
            </a:r>
            <a:r>
              <a:rPr lang="en" sz="2000" dirty="0"/>
              <a:t> </a:t>
            </a:r>
            <a:r>
              <a:rPr lang="en-US" sz="2000" dirty="0" smtClean="0"/>
              <a:t>– </a:t>
            </a:r>
            <a:r>
              <a:rPr lang="en" sz="2000" dirty="0" smtClean="0"/>
              <a:t>Mercury </a:t>
            </a:r>
            <a:r>
              <a:rPr lang="en" sz="2000" dirty="0"/>
              <a:t>containing preservative that prevents the growth of harmful </a:t>
            </a:r>
            <a:r>
              <a:rPr lang="en" sz="2000" dirty="0" smtClean="0"/>
              <a:t>bacteria</a:t>
            </a:r>
            <a:r>
              <a:rPr lang="en-US" sz="2000" dirty="0" smtClean="0"/>
              <a:t>.</a:t>
            </a:r>
          </a:p>
          <a:p>
            <a:pPr marL="320040" lvl="0" indent="-320040" rtl="0">
              <a:spcBef>
                <a:spcPts val="1800"/>
              </a:spcBef>
              <a:buClr>
                <a:srgbClr val="FF6600"/>
              </a:buClr>
              <a:buSzPct val="100000"/>
              <a:buFont typeface="Wingdings" charset="2"/>
              <a:buChar char="§"/>
            </a:pPr>
            <a:r>
              <a:rPr lang="en" sz="2000" b="1" dirty="0" smtClean="0"/>
              <a:t>The </a:t>
            </a:r>
            <a:r>
              <a:rPr lang="en" sz="2000" b="1" dirty="0"/>
              <a:t>Controversy </a:t>
            </a:r>
            <a:r>
              <a:rPr lang="en-US" sz="2000" dirty="0" smtClean="0"/>
              <a:t>– </a:t>
            </a:r>
            <a:r>
              <a:rPr lang="en" sz="2000" dirty="0" smtClean="0"/>
              <a:t>Andrew </a:t>
            </a:r>
            <a:r>
              <a:rPr lang="en" sz="2000" dirty="0"/>
              <a:t>Wakefield, medical researcher, published a paper linking chemicals in vaccines with </a:t>
            </a:r>
            <a:r>
              <a:rPr lang="en" sz="2000" dirty="0" smtClean="0"/>
              <a:t>autism</a:t>
            </a:r>
            <a:r>
              <a:rPr lang="en-US" sz="2000" dirty="0" smtClean="0"/>
              <a:t>.</a:t>
            </a:r>
            <a:endParaRPr lang="en" sz="2000" dirty="0"/>
          </a:p>
          <a:p>
            <a:pPr marL="685800" lvl="0" indent="-320040" rtl="0">
              <a:spcBef>
                <a:spcPts val="1200"/>
              </a:spcBef>
              <a:buClr>
                <a:schemeClr val="accent5">
                  <a:lumMod val="50000"/>
                </a:schemeClr>
              </a:buClr>
              <a:buSzPct val="100000"/>
              <a:buFont typeface="Wingdings" charset="2"/>
              <a:buChar char="§"/>
            </a:pPr>
            <a:r>
              <a:rPr lang="en" sz="2000" dirty="0">
                <a:solidFill>
                  <a:schemeClr val="dk1"/>
                </a:solidFill>
              </a:rPr>
              <a:t>Thimerosal was pushed into the center of the vaccine debate</a:t>
            </a:r>
          </a:p>
          <a:p>
            <a:pPr marL="685800" lvl="0" indent="-320040" rtl="0">
              <a:spcBef>
                <a:spcPts val="1200"/>
              </a:spcBef>
              <a:buClr>
                <a:schemeClr val="accent5">
                  <a:lumMod val="50000"/>
                </a:schemeClr>
              </a:buClr>
              <a:buSzPct val="100000"/>
              <a:buFont typeface="Wingdings" charset="2"/>
              <a:buChar char="§"/>
            </a:pPr>
            <a:r>
              <a:rPr lang="en" sz="2000" dirty="0"/>
              <a:t>Proven not to cause autism by </a:t>
            </a:r>
            <a:r>
              <a:rPr lang="en" sz="2000" u="sng" dirty="0"/>
              <a:t>many</a:t>
            </a:r>
            <a:r>
              <a:rPr lang="en" sz="2000" dirty="0"/>
              <a:t> carefully controlled studies</a:t>
            </a:r>
          </a:p>
          <a:p>
            <a:pPr marR="0" lvl="0" algn="l" rtl="0">
              <a:lnSpc>
                <a:spcPct val="100000"/>
              </a:lnSpc>
              <a:spcBef>
                <a:spcPts val="1800"/>
              </a:spcBef>
              <a:spcAft>
                <a:spcPts val="0"/>
              </a:spcAft>
              <a:buNone/>
            </a:pPr>
            <a:endParaRPr sz="2000" dirty="0"/>
          </a:p>
          <a:p>
            <a:pPr lvl="0" rtl="0">
              <a:spcBef>
                <a:spcPts val="1800"/>
              </a:spcBef>
              <a:buNone/>
            </a:pPr>
            <a:endParaRPr sz="2000" dirty="0"/>
          </a:p>
        </p:txBody>
      </p:sp>
      <p:sp>
        <p:nvSpPr>
          <p:cNvPr id="196" name="Shape 196"/>
          <p:cNvSpPr txBox="1"/>
          <p:nvPr/>
        </p:nvSpPr>
        <p:spPr>
          <a:xfrm>
            <a:off x="5494000" y="5742100"/>
            <a:ext cx="3091500" cy="2700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97" name="Shape 197"/>
          <p:cNvPicPr preferRelativeResize="0"/>
          <p:nvPr/>
        </p:nvPicPr>
        <p:blipFill>
          <a:blip r:embed="rId3">
            <a:alphaModFix/>
          </a:blip>
          <a:stretch>
            <a:fillRect/>
          </a:stretch>
        </p:blipFill>
        <p:spPr>
          <a:xfrm>
            <a:off x="5698251" y="1714498"/>
            <a:ext cx="3267199" cy="4266167"/>
          </a:xfrm>
          <a:prstGeom prst="rect">
            <a:avLst/>
          </a:prstGeom>
          <a:noFill/>
          <a:ln>
            <a:noFill/>
          </a:ln>
        </p:spPr>
      </p:pic>
      <p:sp>
        <p:nvSpPr>
          <p:cNvPr id="7" name="Shape 109"/>
          <p:cNvSpPr txBox="1">
            <a:spLocks noGrp="1"/>
          </p:cNvSpPr>
          <p:nvPr>
            <p:ph type="title"/>
          </p:nvPr>
        </p:nvSpPr>
        <p:spPr>
          <a:xfrm>
            <a:off x="423955" y="321213"/>
            <a:ext cx="8229600" cy="862376"/>
          </a:xfrm>
          <a:prstGeom prst="rect">
            <a:avLst/>
          </a:prstGeom>
        </p:spPr>
        <p:txBody>
          <a:bodyPr lIns="91425" tIns="91425" rIns="91425" bIns="91425" anchor="t" anchorCtr="0">
            <a:noAutofit/>
          </a:bodyPr>
          <a:lstStyle/>
          <a:p>
            <a:pPr lvl="0" rtl="0">
              <a:spcBef>
                <a:spcPts val="0"/>
              </a:spcBef>
              <a:buNone/>
            </a:pPr>
            <a:r>
              <a:rPr lang="en-US" sz="4200" dirty="0" smtClean="0"/>
              <a:t>Preservatives and Autism</a:t>
            </a:r>
            <a:endParaRPr lang="en" sz="4200" dirty="0"/>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423955" y="1648818"/>
            <a:ext cx="8450170" cy="4865216"/>
          </a:xfrm>
          <a:prstGeom prst="rect">
            <a:avLst/>
          </a:prstGeom>
        </p:spPr>
        <p:txBody>
          <a:bodyPr lIns="91425" tIns="91425" rIns="91425" bIns="91425" anchor="t" anchorCtr="0">
            <a:noAutofit/>
          </a:bodyPr>
          <a:lstStyle/>
          <a:p>
            <a:pPr lvl="0" rtl="0">
              <a:spcBef>
                <a:spcPts val="1800"/>
              </a:spcBef>
              <a:buClr>
                <a:schemeClr val="dk1"/>
              </a:buClr>
              <a:buSzPct val="100000"/>
            </a:pPr>
            <a:r>
              <a:rPr lang="en" sz="2400" b="1" dirty="0"/>
              <a:t>Aftermath of controversy</a:t>
            </a:r>
          </a:p>
          <a:p>
            <a:pPr marL="320040" lvl="1" indent="-320040" rtl="0">
              <a:spcBef>
                <a:spcPts val="1800"/>
              </a:spcBef>
              <a:buClr>
                <a:srgbClr val="FF6600"/>
              </a:buClr>
              <a:buSzPct val="100000"/>
              <a:buFont typeface="Wingdings" charset="2"/>
              <a:buChar char="§"/>
            </a:pPr>
            <a:r>
              <a:rPr lang="en" sz="2400" dirty="0">
                <a:solidFill>
                  <a:schemeClr val="dk1"/>
                </a:solidFill>
              </a:rPr>
              <a:t>Thimerosal use declined in the 1990s</a:t>
            </a:r>
          </a:p>
          <a:p>
            <a:pPr marL="320040" lvl="0" indent="-320040" rtl="0">
              <a:spcBef>
                <a:spcPts val="1800"/>
              </a:spcBef>
              <a:buClr>
                <a:srgbClr val="FF6600"/>
              </a:buClr>
              <a:buSzPct val="100000"/>
              <a:buFont typeface="Wingdings" charset="2"/>
              <a:buChar char="§"/>
            </a:pPr>
            <a:r>
              <a:rPr lang="en" sz="2400" dirty="0">
                <a:solidFill>
                  <a:schemeClr val="dk1"/>
                </a:solidFill>
              </a:rPr>
              <a:t>Vaccination declined in the US, and the United Kingdom </a:t>
            </a:r>
          </a:p>
          <a:p>
            <a:pPr marL="685800" lvl="1" indent="-320040" rtl="0">
              <a:spcBef>
                <a:spcPts val="1200"/>
              </a:spcBef>
              <a:buClr>
                <a:schemeClr val="accent5">
                  <a:lumMod val="50000"/>
                </a:schemeClr>
              </a:buClr>
              <a:buSzPct val="100000"/>
              <a:buFont typeface="Wingdings" charset="2"/>
              <a:buChar char="§"/>
            </a:pPr>
            <a:r>
              <a:rPr lang="en" sz="2400" dirty="0">
                <a:solidFill>
                  <a:schemeClr val="dk1"/>
                </a:solidFill>
              </a:rPr>
              <a:t>Controlled infectious diseases began to reappear </a:t>
            </a:r>
          </a:p>
          <a:p>
            <a:pPr marL="320040" lvl="0" indent="-320040" rtl="0">
              <a:spcBef>
                <a:spcPts val="1800"/>
              </a:spcBef>
              <a:buClr>
                <a:srgbClr val="FF6600"/>
              </a:buClr>
              <a:buSzPct val="100000"/>
              <a:buFont typeface="Wingdings" charset="2"/>
              <a:buChar char="§"/>
            </a:pPr>
            <a:r>
              <a:rPr lang="en" sz="2400" dirty="0"/>
              <a:t>“Green our Vaccines” movement</a:t>
            </a:r>
          </a:p>
          <a:p>
            <a:pPr marL="320040" lvl="0" indent="-320040" rtl="0">
              <a:spcBef>
                <a:spcPts val="1800"/>
              </a:spcBef>
              <a:buClr>
                <a:srgbClr val="FF6600"/>
              </a:buClr>
              <a:buSzPct val="100000"/>
              <a:buFont typeface="Wingdings" charset="2"/>
              <a:buChar char="§"/>
            </a:pPr>
            <a:r>
              <a:rPr lang="en" sz="2400" dirty="0">
                <a:solidFill>
                  <a:schemeClr val="dk1"/>
                </a:solidFill>
              </a:rPr>
              <a:t>Wakefield’s research was </a:t>
            </a:r>
            <a:r>
              <a:rPr lang="en" sz="2400" dirty="0" smtClean="0">
                <a:solidFill>
                  <a:schemeClr val="dk1"/>
                </a:solidFill>
              </a:rPr>
              <a:t>discredited</a:t>
            </a:r>
            <a:r>
              <a:rPr lang="en-US" sz="2400" dirty="0" smtClean="0">
                <a:solidFill>
                  <a:schemeClr val="dk1"/>
                </a:solidFill>
              </a:rPr>
              <a:t>, but there is </a:t>
            </a:r>
            <a:r>
              <a:rPr lang="en-US" sz="2400" dirty="0"/>
              <a:t>s</a:t>
            </a:r>
            <a:r>
              <a:rPr lang="en" sz="2400" dirty="0" smtClean="0">
                <a:solidFill>
                  <a:schemeClr val="dk1"/>
                </a:solidFill>
              </a:rPr>
              <a:t>till </a:t>
            </a:r>
            <a:r>
              <a:rPr lang="en" sz="2400" dirty="0">
                <a:solidFill>
                  <a:schemeClr val="dk1"/>
                </a:solidFill>
              </a:rPr>
              <a:t>an antivaccine movement today.</a:t>
            </a:r>
          </a:p>
          <a:p>
            <a:pPr marL="685800" lvl="2" indent="-320040" rtl="0">
              <a:spcBef>
                <a:spcPts val="1200"/>
              </a:spcBef>
              <a:buClr>
                <a:schemeClr val="accent5">
                  <a:lumMod val="50000"/>
                </a:schemeClr>
              </a:buClr>
              <a:buSzPct val="100000"/>
              <a:buFont typeface="Wingdings" charset="2"/>
              <a:buChar char="§"/>
            </a:pPr>
            <a:r>
              <a:rPr lang="en" sz="2400" dirty="0">
                <a:solidFill>
                  <a:schemeClr val="dk1"/>
                </a:solidFill>
              </a:rPr>
              <a:t>Connected to measles epidemic at Disney park, 2015</a:t>
            </a:r>
          </a:p>
        </p:txBody>
      </p:sp>
      <p:sp>
        <p:nvSpPr>
          <p:cNvPr id="205" name="Shape 205"/>
          <p:cNvSpPr txBox="1"/>
          <p:nvPr/>
        </p:nvSpPr>
        <p:spPr>
          <a:xfrm>
            <a:off x="4900501" y="6354000"/>
            <a:ext cx="26999" cy="54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109"/>
          <p:cNvSpPr txBox="1">
            <a:spLocks noGrp="1"/>
          </p:cNvSpPr>
          <p:nvPr>
            <p:ph type="title"/>
          </p:nvPr>
        </p:nvSpPr>
        <p:spPr>
          <a:xfrm>
            <a:off x="423955" y="321213"/>
            <a:ext cx="8229600" cy="911686"/>
          </a:xfrm>
          <a:prstGeom prst="rect">
            <a:avLst/>
          </a:prstGeom>
        </p:spPr>
        <p:txBody>
          <a:bodyPr lIns="91425" tIns="91425" rIns="91425" bIns="91425" anchor="t" anchorCtr="0">
            <a:noAutofit/>
          </a:bodyPr>
          <a:lstStyle/>
          <a:p>
            <a:pPr lvl="0" rtl="0">
              <a:spcBef>
                <a:spcPts val="0"/>
              </a:spcBef>
              <a:buNone/>
            </a:pPr>
            <a:r>
              <a:rPr lang="en-US" sz="4200" dirty="0" err="1" smtClean="0"/>
              <a:t>Antivaccine</a:t>
            </a:r>
            <a:r>
              <a:rPr lang="en-US" sz="4200" dirty="0" smtClean="0"/>
              <a:t> Movement</a:t>
            </a:r>
            <a:endParaRPr lang="en" sz="4200" dirty="0"/>
          </a:p>
        </p:txBody>
      </p:sp>
    </p:spTree>
  </p:cSld>
  <p:clrMapOvr>
    <a:masterClrMapping/>
  </p:clrMapOvr>
  <p:transition xmlns:p14="http://schemas.microsoft.com/office/powerpoint/2010/main" spd="slow">
    <p:cut/>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415890" y="152100"/>
            <a:ext cx="8536110" cy="1295600"/>
          </a:xfrm>
          <a:prstGeom prst="rect">
            <a:avLst/>
          </a:prstGeom>
        </p:spPr>
        <p:txBody>
          <a:bodyPr lIns="91425" tIns="91425" rIns="91425" bIns="91425" anchor="t" anchorCtr="0">
            <a:noAutofit/>
          </a:bodyPr>
          <a:lstStyle/>
          <a:p>
            <a:pPr lvl="0" rtl="0">
              <a:spcBef>
                <a:spcPts val="0"/>
              </a:spcBef>
              <a:buNone/>
            </a:pPr>
            <a:r>
              <a:rPr lang="en" sz="4200" dirty="0"/>
              <a:t>Antivaccine </a:t>
            </a:r>
            <a:r>
              <a:rPr lang="en" sz="4200" dirty="0" smtClean="0"/>
              <a:t>Movements:</a:t>
            </a:r>
            <a:r>
              <a:rPr lang="en-US" sz="4200" dirty="0" smtClean="0"/>
              <a:t/>
            </a:r>
            <a:br>
              <a:rPr lang="en-US" sz="4200" dirty="0" smtClean="0"/>
            </a:br>
            <a:r>
              <a:rPr lang="en" sz="4200" dirty="0" smtClean="0"/>
              <a:t>A </a:t>
            </a:r>
            <a:r>
              <a:rPr lang="en" sz="4200" dirty="0"/>
              <a:t>Historical Case Study</a:t>
            </a:r>
          </a:p>
        </p:txBody>
      </p:sp>
      <p:pic>
        <p:nvPicPr>
          <p:cNvPr id="213" name="Shape 213"/>
          <p:cNvPicPr preferRelativeResize="0"/>
          <p:nvPr/>
        </p:nvPicPr>
        <p:blipFill>
          <a:blip r:embed="rId4">
            <a:alphaModFix/>
          </a:blip>
          <a:stretch>
            <a:fillRect/>
          </a:stretch>
        </p:blipFill>
        <p:spPr>
          <a:xfrm>
            <a:off x="4513582" y="2256336"/>
            <a:ext cx="4563579" cy="3254574"/>
          </a:xfrm>
          <a:prstGeom prst="rect">
            <a:avLst/>
          </a:prstGeom>
          <a:noFill/>
          <a:ln>
            <a:noFill/>
          </a:ln>
        </p:spPr>
      </p:pic>
      <p:sp>
        <p:nvSpPr>
          <p:cNvPr id="214" name="Shape 214"/>
          <p:cNvSpPr txBox="1"/>
          <p:nvPr/>
        </p:nvSpPr>
        <p:spPr>
          <a:xfrm>
            <a:off x="4603500" y="5796001"/>
            <a:ext cx="3739500" cy="197999"/>
          </a:xfrm>
          <a:prstGeom prst="rect">
            <a:avLst/>
          </a:prstGeom>
          <a:noFill/>
          <a:ln>
            <a:noFill/>
          </a:ln>
        </p:spPr>
        <p:txBody>
          <a:bodyPr lIns="91425" tIns="91425" rIns="91425" bIns="91425" anchor="t" anchorCtr="0">
            <a:noAutofit/>
          </a:bodyPr>
          <a:lstStyle/>
          <a:p>
            <a:pPr lvl="0" rtl="0">
              <a:spcBef>
                <a:spcPts val="0"/>
              </a:spcBef>
              <a:buClr>
                <a:schemeClr val="dk1"/>
              </a:buClr>
              <a:buFont typeface="Arial"/>
              <a:buNone/>
            </a:pPr>
            <a:endParaRPr>
              <a:solidFill>
                <a:schemeClr val="dk1"/>
              </a:solidFill>
            </a:endParaRPr>
          </a:p>
          <a:p>
            <a:pPr lvl="0">
              <a:spcBef>
                <a:spcPts val="0"/>
              </a:spcBef>
              <a:buNone/>
            </a:pPr>
            <a:endParaRPr/>
          </a:p>
        </p:txBody>
      </p:sp>
      <p:sp>
        <p:nvSpPr>
          <p:cNvPr id="215" name="Shape 215"/>
          <p:cNvSpPr txBox="1">
            <a:spLocks noGrp="1"/>
          </p:cNvSpPr>
          <p:nvPr>
            <p:ph type="body" idx="1"/>
          </p:nvPr>
        </p:nvSpPr>
        <p:spPr>
          <a:xfrm>
            <a:off x="415889" y="2124151"/>
            <a:ext cx="3794993" cy="4196312"/>
          </a:xfrm>
          <a:prstGeom prst="rect">
            <a:avLst/>
          </a:prstGeom>
        </p:spPr>
        <p:txBody>
          <a:bodyPr lIns="91425" tIns="91425" rIns="91425" bIns="91425" anchor="t" anchorCtr="0">
            <a:noAutofit/>
          </a:bodyPr>
          <a:lstStyle/>
          <a:p>
            <a:pPr lvl="0" rtl="0">
              <a:spcBef>
                <a:spcPts val="1800"/>
              </a:spcBef>
              <a:buSzPct val="100000"/>
            </a:pPr>
            <a:r>
              <a:rPr lang="en" sz="1800" dirty="0"/>
              <a:t>The antivaccine movement is </a:t>
            </a:r>
            <a:r>
              <a:rPr lang="en" sz="1800" u="sng" dirty="0"/>
              <a:t>not</a:t>
            </a:r>
            <a:r>
              <a:rPr lang="en" sz="1800" dirty="0"/>
              <a:t> a modern phenomenon. </a:t>
            </a:r>
          </a:p>
          <a:p>
            <a:pPr marL="320040" lvl="0" indent="-320040" rtl="0">
              <a:spcBef>
                <a:spcPts val="1800"/>
              </a:spcBef>
              <a:buClr>
                <a:srgbClr val="FF6600"/>
              </a:buClr>
              <a:buSzPct val="100000"/>
              <a:buFont typeface="Wingdings" charset="2"/>
              <a:buChar char="§"/>
            </a:pPr>
            <a:r>
              <a:rPr lang="en" sz="1800" b="1" dirty="0" smtClean="0"/>
              <a:t>Edward </a:t>
            </a:r>
            <a:r>
              <a:rPr lang="en" sz="1800" b="1" dirty="0"/>
              <a:t>Jenner, cowpox, and vaccination</a:t>
            </a:r>
          </a:p>
          <a:p>
            <a:pPr marL="685800" lvl="1" indent="-320040" rtl="0">
              <a:spcBef>
                <a:spcPts val="1200"/>
              </a:spcBef>
              <a:buClr>
                <a:schemeClr val="accent5">
                  <a:lumMod val="50000"/>
                </a:schemeClr>
              </a:buClr>
              <a:buSzPct val="100000"/>
              <a:buFont typeface="Wingdings" charset="2"/>
              <a:buChar char="§"/>
            </a:pPr>
            <a:r>
              <a:rPr lang="en" sz="1800" dirty="0"/>
              <a:t>Jenner used </a:t>
            </a:r>
            <a:r>
              <a:rPr lang="en" sz="1800" dirty="0" smtClean="0"/>
              <a:t>cowpox,</a:t>
            </a:r>
            <a:r>
              <a:rPr lang="en-US" sz="1800" dirty="0"/>
              <a:t> </a:t>
            </a:r>
            <a:r>
              <a:rPr lang="en" sz="1800" dirty="0" smtClean="0"/>
              <a:t>relative </a:t>
            </a:r>
            <a:r>
              <a:rPr lang="en" sz="1800" dirty="0"/>
              <a:t>of smallpox, to produce immunity in patients </a:t>
            </a:r>
          </a:p>
          <a:p>
            <a:pPr marL="320040" lvl="0" indent="-320040" rtl="0">
              <a:spcBef>
                <a:spcPts val="1800"/>
              </a:spcBef>
              <a:buClr>
                <a:srgbClr val="FF6600"/>
              </a:buClr>
              <a:buSzPct val="100000"/>
              <a:buFont typeface="Wingdings" charset="2"/>
              <a:buChar char="§"/>
            </a:pPr>
            <a:r>
              <a:rPr lang="en" sz="1800" b="1" dirty="0"/>
              <a:t>The backlash</a:t>
            </a:r>
          </a:p>
          <a:p>
            <a:pPr marL="685800" lvl="1" indent="-320040" rtl="0">
              <a:spcBef>
                <a:spcPts val="1200"/>
              </a:spcBef>
              <a:buClr>
                <a:schemeClr val="accent5">
                  <a:lumMod val="50000"/>
                </a:schemeClr>
              </a:buClr>
              <a:buSzPct val="100000"/>
              <a:buFont typeface="Wingdings" charset="2"/>
              <a:buChar char="§"/>
            </a:pPr>
            <a:r>
              <a:rPr lang="en" sz="1800" dirty="0"/>
              <a:t>People believed that they would turn into cows</a:t>
            </a:r>
          </a:p>
          <a:p>
            <a:pPr marL="685800" lvl="1" indent="-320040" rtl="0">
              <a:spcBef>
                <a:spcPts val="1200"/>
              </a:spcBef>
              <a:buClr>
                <a:schemeClr val="accent5">
                  <a:lumMod val="50000"/>
                </a:schemeClr>
              </a:buClr>
              <a:buSzPct val="100000"/>
              <a:buFont typeface="Wingdings" charset="2"/>
              <a:buChar char="§"/>
            </a:pPr>
            <a:r>
              <a:rPr lang="en" sz="1800" dirty="0"/>
              <a:t>Or that they might grow </a:t>
            </a:r>
            <a:r>
              <a:rPr lang="en" sz="1800" dirty="0" smtClean="0"/>
              <a:t>a</a:t>
            </a:r>
            <a:r>
              <a:rPr lang="en-US" sz="1800" dirty="0" smtClean="0"/>
              <a:t/>
            </a:r>
            <a:br>
              <a:rPr lang="en-US" sz="1800" dirty="0" smtClean="0"/>
            </a:br>
            <a:r>
              <a:rPr lang="en" sz="1800" dirty="0" smtClean="0"/>
              <a:t>cow </a:t>
            </a:r>
            <a:r>
              <a:rPr lang="en" sz="1800" dirty="0"/>
              <a:t>head</a:t>
            </a:r>
          </a:p>
          <a:p>
            <a:pPr lvl="0" rtl="0">
              <a:spcBef>
                <a:spcPts val="1800"/>
              </a:spcBef>
              <a:buNone/>
            </a:pPr>
            <a:endParaRPr sz="1800" dirty="0"/>
          </a:p>
        </p:txBody>
      </p:sp>
    </p:spTree>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Shape 222"/>
          <p:cNvSpPr txBox="1">
            <a:spLocks noGrp="1"/>
          </p:cNvSpPr>
          <p:nvPr>
            <p:ph type="body" idx="1"/>
          </p:nvPr>
        </p:nvSpPr>
        <p:spPr>
          <a:xfrm>
            <a:off x="457200" y="1656689"/>
            <a:ext cx="8229600" cy="4624922"/>
          </a:xfrm>
          <a:prstGeom prst="rect">
            <a:avLst/>
          </a:prstGeom>
        </p:spPr>
        <p:txBody>
          <a:bodyPr lIns="91425" tIns="91425" rIns="91425" bIns="91425" anchor="t" anchorCtr="0">
            <a:noAutofit/>
          </a:bodyPr>
          <a:lstStyle/>
          <a:p>
            <a:pPr lvl="0" rtl="0">
              <a:spcBef>
                <a:spcPts val="1200"/>
              </a:spcBef>
              <a:buSzPct val="100000"/>
            </a:pPr>
            <a:r>
              <a:rPr lang="en" dirty="0"/>
              <a:t>“George Washington, the First Vaxxer,” </a:t>
            </a:r>
            <a:r>
              <a:rPr lang="en" i="1" dirty="0"/>
              <a:t>The Daily Beast.</a:t>
            </a:r>
            <a:r>
              <a:rPr lang="en" dirty="0"/>
              <a:t> Web. </a:t>
            </a:r>
            <a:r>
              <a:rPr lang="en" u="sng" dirty="0">
                <a:solidFill>
                  <a:schemeClr val="hlink"/>
                </a:solidFill>
                <a:hlinkClick r:id="rId3"/>
              </a:rPr>
              <a:t>www.thedailybeast.com/articles/2014/10/05/george-washington-the-first-vaxxer.html</a:t>
            </a:r>
          </a:p>
          <a:p>
            <a:pPr lvl="0" rtl="0">
              <a:spcBef>
                <a:spcPts val="1200"/>
              </a:spcBef>
              <a:buSzPct val="100000"/>
            </a:pPr>
            <a:r>
              <a:rPr lang="en" dirty="0"/>
              <a:t>“History of Anti-vaccination movement.” </a:t>
            </a:r>
            <a:r>
              <a:rPr lang="en" i="1" dirty="0"/>
              <a:t>The History of Vaccines: An Educational Resource by the College of Physicians of Philadelphia. </a:t>
            </a:r>
            <a:r>
              <a:rPr lang="en" dirty="0"/>
              <a:t>Web. 2016.  </a:t>
            </a:r>
            <a:r>
              <a:rPr lang="en" u="sng" dirty="0">
                <a:solidFill>
                  <a:schemeClr val="hlink"/>
                </a:solidFill>
                <a:hlinkClick r:id="rId4"/>
              </a:rPr>
              <a:t>http://www.historyofvaccines.org/content/articles/history-anti-vaccination-movements</a:t>
            </a:r>
            <a:r>
              <a:rPr lang="en" dirty="0"/>
              <a:t> </a:t>
            </a:r>
          </a:p>
          <a:p>
            <a:pPr lvl="0" rtl="0">
              <a:spcBef>
                <a:spcPts val="1200"/>
              </a:spcBef>
              <a:buSzPct val="100000"/>
            </a:pPr>
            <a:r>
              <a:rPr lang="en" dirty="0"/>
              <a:t>“National Regulatory Authorities.” </a:t>
            </a:r>
            <a:r>
              <a:rPr lang="en" i="1" dirty="0"/>
              <a:t>World Health Organization</a:t>
            </a:r>
            <a:r>
              <a:rPr lang="en" dirty="0"/>
              <a:t>. Web. </a:t>
            </a:r>
            <a:r>
              <a:rPr lang="en" u="sng" dirty="0">
                <a:solidFill>
                  <a:schemeClr val="hlink"/>
                </a:solidFill>
                <a:hlinkClick r:id="rId5"/>
              </a:rPr>
              <a:t>http://www.who.int/immunization_standards/national_regulatory_authorities/en/</a:t>
            </a:r>
            <a:r>
              <a:rPr lang="en" dirty="0"/>
              <a:t> </a:t>
            </a:r>
          </a:p>
          <a:p>
            <a:pPr lvl="0" rtl="0">
              <a:spcBef>
                <a:spcPts val="1200"/>
              </a:spcBef>
              <a:buClr>
                <a:schemeClr val="dk1"/>
              </a:buClr>
              <a:buSzPct val="100000"/>
            </a:pPr>
            <a:r>
              <a:rPr lang="en" dirty="0"/>
              <a:t>Riedel, Stefan. “Edward Jenner and the History of Smallpox and Vaccination.” Baylor University Medical Center. (2005): 21-25. </a:t>
            </a:r>
            <a:r>
              <a:rPr lang="en" u="sng" dirty="0">
                <a:solidFill>
                  <a:schemeClr val="hlink"/>
                </a:solidFill>
                <a:hlinkClick r:id="rId6"/>
              </a:rPr>
              <a:t>http://www.ncbi.nlm.nih.gov/pmc/articles/PMC1200696/</a:t>
            </a:r>
          </a:p>
          <a:p>
            <a:pPr lvl="0" rtl="0">
              <a:spcBef>
                <a:spcPts val="1200"/>
              </a:spcBef>
              <a:buClr>
                <a:schemeClr val="dk1"/>
              </a:buClr>
              <a:buSzPct val="100000"/>
            </a:pPr>
            <a:r>
              <a:rPr lang="en" dirty="0"/>
              <a:t>“Thimerosal in Vaccines.” U.S Food and Drug Administration. Web. 2015.  http://www.fda.gov/BiologicsBloodVaccines/SafetyAvailability/VaccineSafety/UCM096228#press</a:t>
            </a:r>
          </a:p>
          <a:p>
            <a:pPr marR="190500" lvl="0" rtl="0">
              <a:spcBef>
                <a:spcPts val="1200"/>
              </a:spcBef>
              <a:buClr>
                <a:schemeClr val="dk1"/>
              </a:buClr>
              <a:buSzPct val="100000"/>
            </a:pPr>
            <a:r>
              <a:rPr lang="en" dirty="0">
                <a:solidFill>
                  <a:srgbClr val="333333"/>
                </a:solidFill>
              </a:rPr>
              <a:t>Understanding Vaccines: What they are and how they work. U.S. Department of Health and Human Services. Web.. 2008. </a:t>
            </a:r>
            <a:r>
              <a:rPr lang="en" u="sng" dirty="0">
                <a:solidFill>
                  <a:schemeClr val="hlink"/>
                </a:solidFill>
                <a:hlinkClick r:id="rId7"/>
              </a:rPr>
              <a:t>http://www.niaid.nih.gov/topics/vaccines/documents/undvacc.pdf</a:t>
            </a:r>
            <a:r>
              <a:rPr lang="en" dirty="0">
                <a:solidFill>
                  <a:srgbClr val="333333"/>
                </a:solidFill>
              </a:rPr>
              <a:t> </a:t>
            </a:r>
            <a:endParaRPr lang="en-US" dirty="0" smtClean="0">
              <a:solidFill>
                <a:srgbClr val="333333"/>
              </a:solidFill>
            </a:endParaRPr>
          </a:p>
          <a:p>
            <a:pPr marR="190500" lvl="0" rtl="0">
              <a:spcBef>
                <a:spcPts val="1200"/>
              </a:spcBef>
              <a:buClr>
                <a:schemeClr val="dk1"/>
              </a:buClr>
              <a:buSzPct val="100000"/>
            </a:pPr>
            <a:r>
              <a:rPr lang="en" dirty="0" smtClean="0"/>
              <a:t>“</a:t>
            </a:r>
            <a:r>
              <a:rPr lang="en" dirty="0"/>
              <a:t>Vaccine quality.” World Health Organization. Web. </a:t>
            </a:r>
            <a:r>
              <a:rPr lang="en" u="sng" dirty="0">
                <a:solidFill>
                  <a:schemeClr val="hlink"/>
                </a:solidFill>
                <a:hlinkClick r:id="rId8"/>
              </a:rPr>
              <a:t>http://www.who.int/immunization_standards/vaccine_quality/en</a:t>
            </a:r>
            <a:r>
              <a:rPr lang="en" u="sng" dirty="0" smtClean="0">
                <a:solidFill>
                  <a:schemeClr val="hlink"/>
                </a:solidFill>
                <a:hlinkClick r:id="rId8"/>
              </a:rPr>
              <a:t>/</a:t>
            </a:r>
            <a:endParaRPr dirty="0">
              <a:solidFill>
                <a:srgbClr val="333333"/>
              </a:solidFill>
            </a:endParaRPr>
          </a:p>
          <a:p>
            <a:pPr lvl="0" rtl="0">
              <a:spcBef>
                <a:spcPts val="1200"/>
              </a:spcBef>
              <a:buNone/>
            </a:pPr>
            <a:endParaRPr dirty="0"/>
          </a:p>
        </p:txBody>
      </p:sp>
      <p:sp>
        <p:nvSpPr>
          <p:cNvPr id="6" name="Shape 109"/>
          <p:cNvSpPr txBox="1">
            <a:spLocks noGrp="1"/>
          </p:cNvSpPr>
          <p:nvPr>
            <p:ph type="title"/>
          </p:nvPr>
        </p:nvSpPr>
        <p:spPr>
          <a:xfrm>
            <a:off x="423955" y="533400"/>
            <a:ext cx="8229600" cy="914399"/>
          </a:xfrm>
          <a:prstGeom prst="rect">
            <a:avLst/>
          </a:prstGeom>
        </p:spPr>
        <p:txBody>
          <a:bodyPr lIns="91425" tIns="91425" rIns="91425" bIns="91425" anchor="t" anchorCtr="0">
            <a:noAutofit/>
          </a:bodyPr>
          <a:lstStyle/>
          <a:p>
            <a:pPr lvl="0" rtl="0">
              <a:spcBef>
                <a:spcPts val="0"/>
              </a:spcBef>
              <a:buNone/>
            </a:pPr>
            <a:r>
              <a:rPr lang="en-US" sz="4200" dirty="0" smtClean="0"/>
              <a:t>References</a:t>
            </a:r>
            <a:endParaRPr lang="en" sz="4200" dirty="0"/>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23955" y="375418"/>
            <a:ext cx="8229600" cy="954457"/>
          </a:xfrm>
          <a:prstGeom prst="rect">
            <a:avLst/>
          </a:prstGeom>
        </p:spPr>
        <p:txBody>
          <a:bodyPr lIns="91425" tIns="91425" rIns="91425" bIns="91425" anchor="t" anchorCtr="0">
            <a:noAutofit/>
          </a:bodyPr>
          <a:lstStyle/>
          <a:p>
            <a:pPr lvl="0" rtl="0">
              <a:spcBef>
                <a:spcPts val="0"/>
              </a:spcBef>
              <a:buNone/>
            </a:pPr>
            <a:r>
              <a:rPr lang="en" sz="4200" dirty="0"/>
              <a:t>Natural Immunity </a:t>
            </a:r>
          </a:p>
        </p:txBody>
      </p:sp>
      <p:sp>
        <p:nvSpPr>
          <p:cNvPr id="110" name="Shape 110"/>
          <p:cNvSpPr txBox="1"/>
          <p:nvPr/>
        </p:nvSpPr>
        <p:spPr>
          <a:xfrm>
            <a:off x="1338651" y="6391034"/>
            <a:ext cx="3027599" cy="2851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11" name="Shape 111"/>
          <p:cNvSpPr txBox="1"/>
          <p:nvPr/>
        </p:nvSpPr>
        <p:spPr>
          <a:xfrm>
            <a:off x="850325" y="2322867"/>
            <a:ext cx="7632300" cy="1907999"/>
          </a:xfrm>
          <a:prstGeom prst="rect">
            <a:avLst/>
          </a:prstGeom>
          <a:noFill/>
          <a:ln>
            <a:noFill/>
          </a:ln>
        </p:spPr>
        <p:txBody>
          <a:bodyPr lIns="91425" tIns="91425" rIns="91425" bIns="91425" anchor="t" anchorCtr="0">
            <a:noAutofit/>
          </a:bodyPr>
          <a:lstStyle/>
          <a:p>
            <a:pPr marL="114300" lvl="0">
              <a:spcBef>
                <a:spcPts val="0"/>
              </a:spcBef>
              <a:buSzPct val="75000"/>
            </a:pPr>
            <a:r>
              <a:rPr lang="en" sz="2400" u="sng" dirty="0">
                <a:solidFill>
                  <a:schemeClr val="hlink"/>
                </a:solidFill>
                <a:highlight>
                  <a:srgbClr val="FFFFFF"/>
                </a:highlight>
                <a:hlinkClick r:id="rId3"/>
              </a:rPr>
              <a:t>Immunity and Vaccines Explained </a:t>
            </a:r>
            <a:r>
              <a:rPr lang="en" sz="2400" dirty="0">
                <a:highlight>
                  <a:srgbClr val="FFFFFF"/>
                </a:highlight>
              </a:rPr>
              <a:t> </a:t>
            </a:r>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299204" y="1895071"/>
            <a:ext cx="4332796" cy="4812761"/>
          </a:xfrm>
          <a:prstGeom prst="rect">
            <a:avLst/>
          </a:prstGeom>
          <a:noFill/>
          <a:ln>
            <a:noFill/>
          </a:ln>
        </p:spPr>
        <p:txBody>
          <a:bodyPr lIns="91425" tIns="45700" rIns="91425" bIns="45700" anchor="t" anchorCtr="0">
            <a:noAutofit/>
          </a:bodyPr>
          <a:lstStyle/>
          <a:p>
            <a:pPr marL="320040" marR="0" lvl="0" indent="-320040" algn="l" rtl="0">
              <a:spcBef>
                <a:spcPts val="1800"/>
              </a:spcBef>
              <a:spcAft>
                <a:spcPts val="0"/>
              </a:spcAft>
              <a:buClr>
                <a:srgbClr val="FF6600"/>
              </a:buClr>
              <a:buSzPct val="100000"/>
              <a:buFont typeface="Wingdings" charset="2"/>
              <a:buChar char="§"/>
            </a:pPr>
            <a:r>
              <a:rPr lang="en" sz="1800" b="1" dirty="0">
                <a:latin typeface="+mn-lt"/>
                <a:ea typeface="Calibri"/>
                <a:cs typeface="Calibri"/>
                <a:sym typeface="Calibri"/>
              </a:rPr>
              <a:t>Vaccines </a:t>
            </a:r>
            <a:r>
              <a:rPr lang="en-US" sz="1800" dirty="0" smtClean="0">
                <a:latin typeface="+mn-lt"/>
                <a:ea typeface="Calibri"/>
                <a:cs typeface="Calibri"/>
                <a:sym typeface="Calibri"/>
              </a:rPr>
              <a:t>– P</a:t>
            </a:r>
            <a:r>
              <a:rPr lang="en" sz="1800" dirty="0" smtClean="0">
                <a:latin typeface="+mn-lt"/>
                <a:ea typeface="Calibri"/>
                <a:cs typeface="Calibri"/>
                <a:sym typeface="Calibri"/>
              </a:rPr>
              <a:t>roduct </a:t>
            </a:r>
            <a:r>
              <a:rPr lang="en" sz="1800" dirty="0">
                <a:latin typeface="+mn-lt"/>
                <a:ea typeface="Calibri"/>
                <a:cs typeface="Calibri"/>
                <a:sym typeface="Calibri"/>
              </a:rPr>
              <a:t>that produces immunity from a </a:t>
            </a:r>
            <a:r>
              <a:rPr lang="en" sz="1800" dirty="0" smtClean="0">
                <a:latin typeface="+mn-lt"/>
                <a:ea typeface="Calibri"/>
                <a:cs typeface="Calibri"/>
                <a:sym typeface="Calibri"/>
              </a:rPr>
              <a:t>disease</a:t>
            </a:r>
            <a:r>
              <a:rPr lang="en-US" sz="1800" dirty="0" smtClean="0">
                <a:latin typeface="+mn-lt"/>
                <a:ea typeface="Calibri"/>
                <a:cs typeface="Calibri"/>
                <a:sym typeface="Calibri"/>
              </a:rPr>
              <a:t>.</a:t>
            </a:r>
            <a:endParaRPr lang="en" sz="1800" dirty="0">
              <a:latin typeface="+mn-lt"/>
              <a:ea typeface="Calibri"/>
              <a:cs typeface="Calibri"/>
              <a:sym typeface="Calibri"/>
            </a:endParaRPr>
          </a:p>
          <a:p>
            <a:pPr marL="320040" marR="0" lvl="0" indent="-320040" algn="l" rtl="0">
              <a:spcBef>
                <a:spcPts val="1800"/>
              </a:spcBef>
              <a:spcAft>
                <a:spcPts val="0"/>
              </a:spcAft>
              <a:buClr>
                <a:srgbClr val="FF6600"/>
              </a:buClr>
              <a:buSzPct val="100000"/>
              <a:buFont typeface="Wingdings" charset="2"/>
              <a:buChar char="§"/>
            </a:pPr>
            <a:r>
              <a:rPr lang="en" sz="1800" b="1" dirty="0">
                <a:latin typeface="+mn-lt"/>
                <a:ea typeface="Calibri"/>
                <a:cs typeface="Calibri"/>
                <a:sym typeface="Calibri"/>
              </a:rPr>
              <a:t>Vaccination </a:t>
            </a:r>
            <a:r>
              <a:rPr lang="en-US" sz="1800" dirty="0" smtClean="0">
                <a:latin typeface="+mn-lt"/>
                <a:ea typeface="Calibri"/>
                <a:cs typeface="Calibri"/>
                <a:sym typeface="Calibri"/>
              </a:rPr>
              <a:t>– T</a:t>
            </a:r>
            <a:r>
              <a:rPr lang="en" sz="1800" dirty="0" smtClean="0">
                <a:latin typeface="+mn-lt"/>
                <a:ea typeface="Calibri"/>
                <a:cs typeface="Calibri"/>
                <a:sym typeface="Calibri"/>
              </a:rPr>
              <a:t>he </a:t>
            </a:r>
            <a:r>
              <a:rPr lang="en" sz="1800" dirty="0">
                <a:latin typeface="+mn-lt"/>
                <a:ea typeface="Calibri"/>
                <a:cs typeface="Calibri"/>
                <a:sym typeface="Calibri"/>
              </a:rPr>
              <a:t>injection of a killed or weakened organism that produces </a:t>
            </a:r>
            <a:r>
              <a:rPr lang="en" sz="1800" dirty="0" smtClean="0">
                <a:latin typeface="+mn-lt"/>
                <a:ea typeface="Calibri"/>
                <a:cs typeface="Calibri"/>
                <a:sym typeface="Calibri"/>
              </a:rPr>
              <a:t>immunity</a:t>
            </a:r>
            <a:r>
              <a:rPr lang="en-US" sz="1800" dirty="0" smtClean="0">
                <a:latin typeface="+mn-lt"/>
                <a:ea typeface="Calibri"/>
                <a:cs typeface="Calibri"/>
                <a:sym typeface="Calibri"/>
              </a:rPr>
              <a:t>.</a:t>
            </a:r>
            <a:endParaRPr lang="en" sz="1800" dirty="0">
              <a:latin typeface="+mn-lt"/>
              <a:ea typeface="Calibri"/>
              <a:cs typeface="Calibri"/>
              <a:sym typeface="Calibri"/>
            </a:endParaRPr>
          </a:p>
          <a:p>
            <a:pPr marL="320040" marR="0" lvl="0" indent="-320040" algn="l" rtl="0">
              <a:spcBef>
                <a:spcPts val="1800"/>
              </a:spcBef>
              <a:spcAft>
                <a:spcPts val="0"/>
              </a:spcAft>
              <a:buClr>
                <a:srgbClr val="FF6600"/>
              </a:buClr>
              <a:buSzPct val="100000"/>
              <a:buFont typeface="Wingdings" charset="2"/>
              <a:buChar char="§"/>
            </a:pPr>
            <a:r>
              <a:rPr lang="en" sz="1800" b="1" dirty="0">
                <a:solidFill>
                  <a:srgbClr val="444444"/>
                </a:solidFill>
                <a:highlight>
                  <a:srgbClr val="FFFFFF"/>
                </a:highlight>
                <a:latin typeface="+mn-lt"/>
                <a:ea typeface="Calibri"/>
                <a:cs typeface="Calibri"/>
                <a:sym typeface="Calibri"/>
              </a:rPr>
              <a:t>Inoculation: </a:t>
            </a:r>
            <a:r>
              <a:rPr lang="en" sz="1800" dirty="0" smtClean="0">
                <a:latin typeface="+mn-lt"/>
                <a:ea typeface="Calibri"/>
                <a:cs typeface="Calibri"/>
                <a:sym typeface="Calibri"/>
              </a:rPr>
              <a:t>“</a:t>
            </a:r>
            <a:r>
              <a:rPr lang="en" sz="1800" dirty="0">
                <a:latin typeface="+mn-lt"/>
                <a:ea typeface="Calibri"/>
                <a:cs typeface="Calibri"/>
                <a:sym typeface="Calibri"/>
              </a:rPr>
              <a:t>process of producing immunity and method of vaccination that consists of introduction of the infectious agent onto an abraded or absorptive skin surface instead of inserting the substance in the tissues by means of a hollow needle, as in </a:t>
            </a:r>
            <a:r>
              <a:rPr lang="en" sz="1800" dirty="0" smtClean="0">
                <a:latin typeface="+mn-lt"/>
                <a:ea typeface="Calibri"/>
                <a:cs typeface="Calibri"/>
                <a:sym typeface="Calibri"/>
                <a:hlinkClick r:id="rId3"/>
              </a:rPr>
              <a:t>injection</a:t>
            </a:r>
            <a:r>
              <a:rPr lang="en-US" sz="1800" dirty="0" smtClean="0">
                <a:latin typeface="+mn-lt"/>
                <a:ea typeface="Calibri"/>
                <a:cs typeface="Calibri"/>
                <a:sym typeface="Calibri"/>
              </a:rPr>
              <a:t>.</a:t>
            </a:r>
            <a:r>
              <a:rPr lang="en" sz="1800" dirty="0" smtClean="0">
                <a:latin typeface="+mn-lt"/>
                <a:ea typeface="Calibri"/>
                <a:cs typeface="Calibri"/>
                <a:sym typeface="Calibri"/>
              </a:rPr>
              <a:t>” </a:t>
            </a:r>
            <a:r>
              <a:rPr lang="en" sz="1200" dirty="0">
                <a:latin typeface="+mn-lt"/>
                <a:ea typeface="Calibri"/>
                <a:cs typeface="Calibri"/>
                <a:sym typeface="Calibri"/>
              </a:rPr>
              <a:t>(Encyclopedia Britannica)</a:t>
            </a:r>
          </a:p>
        </p:txBody>
      </p:sp>
      <p:sp>
        <p:nvSpPr>
          <p:cNvPr id="117" name="Shape 117"/>
          <p:cNvSpPr txBox="1">
            <a:spLocks noGrp="1"/>
          </p:cNvSpPr>
          <p:nvPr>
            <p:ph type="title"/>
          </p:nvPr>
        </p:nvSpPr>
        <p:spPr>
          <a:xfrm>
            <a:off x="345747" y="402728"/>
            <a:ext cx="8312700" cy="74141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 sz="4200" b="0" i="0" u="none" strike="noStrike" cap="none" dirty="0">
                <a:solidFill>
                  <a:schemeClr val="lt1"/>
                </a:solidFill>
                <a:sym typeface="Arial Black"/>
              </a:rPr>
              <a:t>Vaccines </a:t>
            </a:r>
            <a:r>
              <a:rPr lang="en" sz="4200" dirty="0"/>
              <a:t>vs. Inoculations </a:t>
            </a:r>
            <a:r>
              <a:rPr lang="en" sz="4200" b="0" i="0" u="none" strike="noStrike" cap="none" dirty="0">
                <a:solidFill>
                  <a:schemeClr val="lt1"/>
                </a:solidFill>
                <a:sym typeface="Arial Black"/>
              </a:rPr>
              <a:t> </a:t>
            </a:r>
          </a:p>
        </p:txBody>
      </p:sp>
      <p:pic>
        <p:nvPicPr>
          <p:cNvPr id="4" name="Picture 3" descr="HiR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5160" y="1895071"/>
            <a:ext cx="3975139" cy="4055436"/>
          </a:xfrm>
          <a:prstGeom prst="rect">
            <a:avLst/>
          </a:prstGeom>
        </p:spPr>
      </p:pic>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423955" y="1658300"/>
            <a:ext cx="4120570" cy="4677999"/>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 sz="2400" dirty="0"/>
              <a:t>Contain a living pathogen </a:t>
            </a:r>
          </a:p>
          <a:p>
            <a:pPr marL="685800" lvl="1" indent="-320040" rtl="0">
              <a:spcBef>
                <a:spcPts val="1200"/>
              </a:spcBef>
              <a:buClr>
                <a:schemeClr val="accent5">
                  <a:lumMod val="50000"/>
                </a:schemeClr>
              </a:buClr>
              <a:buSzPct val="100000"/>
              <a:buFont typeface="Wingdings" charset="2"/>
              <a:buChar char="§"/>
            </a:pPr>
            <a:r>
              <a:rPr lang="en" sz="2400" dirty="0"/>
              <a:t>Weakened so it does cause disease</a:t>
            </a:r>
          </a:p>
          <a:p>
            <a:pPr marL="320040" lvl="0" indent="-320040" rtl="0">
              <a:spcBef>
                <a:spcPts val="1800"/>
              </a:spcBef>
              <a:buClr>
                <a:srgbClr val="FF6600"/>
              </a:buClr>
              <a:buSzPct val="100000"/>
              <a:buFont typeface="Wingdings" charset="2"/>
              <a:buChar char="§"/>
            </a:pPr>
            <a:r>
              <a:rPr lang="en" sz="2400" b="1" dirty="0"/>
              <a:t>Attenuation </a:t>
            </a:r>
            <a:r>
              <a:rPr lang="en-US" sz="2400" dirty="0" smtClean="0"/>
              <a:t>– </a:t>
            </a:r>
            <a:r>
              <a:rPr lang="en" sz="2400" dirty="0" smtClean="0"/>
              <a:t>Process </a:t>
            </a:r>
            <a:r>
              <a:rPr lang="en" sz="2400" dirty="0"/>
              <a:t>by which a pathogen is weakened</a:t>
            </a:r>
          </a:p>
          <a:p>
            <a:pPr marL="685800" lvl="0" indent="-320040" rtl="0">
              <a:spcBef>
                <a:spcPts val="1200"/>
              </a:spcBef>
              <a:buClr>
                <a:schemeClr val="accent5">
                  <a:lumMod val="50000"/>
                </a:schemeClr>
              </a:buClr>
              <a:buSzPct val="100000"/>
              <a:buFont typeface="Wingdings" charset="2"/>
              <a:buChar char="§"/>
            </a:pPr>
            <a:r>
              <a:rPr lang="en" sz="2400" dirty="0"/>
              <a:t>Weakened pathogens can revert back to pathogenic form </a:t>
            </a:r>
          </a:p>
        </p:txBody>
      </p:sp>
      <p:pic>
        <p:nvPicPr>
          <p:cNvPr id="126" name="Shape 126"/>
          <p:cNvPicPr preferRelativeResize="0"/>
          <p:nvPr/>
        </p:nvPicPr>
        <p:blipFill>
          <a:blip r:embed="rId3">
            <a:alphaModFix/>
          </a:blip>
          <a:stretch>
            <a:fillRect/>
          </a:stretch>
        </p:blipFill>
        <p:spPr>
          <a:xfrm>
            <a:off x="4695675" y="2281400"/>
            <a:ext cx="4337400" cy="2953299"/>
          </a:xfrm>
          <a:prstGeom prst="rect">
            <a:avLst/>
          </a:prstGeom>
          <a:noFill/>
          <a:ln>
            <a:noFill/>
          </a:ln>
        </p:spPr>
      </p:pic>
      <p:sp>
        <p:nvSpPr>
          <p:cNvPr id="128" name="Shape 128"/>
          <p:cNvSpPr txBox="1"/>
          <p:nvPr/>
        </p:nvSpPr>
        <p:spPr>
          <a:xfrm>
            <a:off x="5194601" y="5477400"/>
            <a:ext cx="3477899" cy="180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109"/>
          <p:cNvSpPr txBox="1">
            <a:spLocks noGrp="1"/>
          </p:cNvSpPr>
          <p:nvPr>
            <p:ph type="title"/>
          </p:nvPr>
        </p:nvSpPr>
        <p:spPr>
          <a:xfrm>
            <a:off x="423955" y="321213"/>
            <a:ext cx="8229600" cy="928870"/>
          </a:xfrm>
          <a:prstGeom prst="rect">
            <a:avLst/>
          </a:prstGeom>
        </p:spPr>
        <p:txBody>
          <a:bodyPr lIns="91425" tIns="91425" rIns="91425" bIns="91425" anchor="t" anchorCtr="0">
            <a:noAutofit/>
          </a:bodyPr>
          <a:lstStyle/>
          <a:p>
            <a:pPr lvl="0" rtl="0">
              <a:spcBef>
                <a:spcPts val="0"/>
              </a:spcBef>
              <a:buNone/>
            </a:pPr>
            <a:r>
              <a:rPr lang="en-US" sz="4200" dirty="0" smtClean="0"/>
              <a:t>Live Attenuated Vaccines</a:t>
            </a:r>
            <a:endParaRPr lang="en" sz="4200" dirty="0"/>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423954" y="1613623"/>
            <a:ext cx="3874997" cy="4944509"/>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 sz="2400" dirty="0"/>
              <a:t>Contain </a:t>
            </a:r>
            <a:r>
              <a:rPr lang="en" sz="2400" b="1" dirty="0"/>
              <a:t>dead</a:t>
            </a:r>
            <a:r>
              <a:rPr lang="en" sz="2400" dirty="0"/>
              <a:t> </a:t>
            </a:r>
            <a:r>
              <a:rPr lang="en" sz="2400" dirty="0" smtClean="0"/>
              <a:t>pathogens</a:t>
            </a:r>
            <a:r>
              <a:rPr lang="en-US" sz="2400" dirty="0" smtClean="0"/>
              <a:t>.</a:t>
            </a:r>
            <a:r>
              <a:rPr lang="en" sz="2400" dirty="0" smtClean="0"/>
              <a:t> </a:t>
            </a:r>
            <a:endParaRPr lang="en" sz="2400" dirty="0"/>
          </a:p>
          <a:p>
            <a:pPr marL="320040" lvl="1" indent="-320040" rtl="0">
              <a:spcBef>
                <a:spcPts val="1800"/>
              </a:spcBef>
              <a:buClr>
                <a:srgbClr val="FF6600"/>
              </a:buClr>
              <a:buSzPct val="100000"/>
              <a:buFont typeface="Wingdings" charset="2"/>
              <a:buChar char="§"/>
            </a:pPr>
            <a:r>
              <a:rPr lang="en" sz="2400" dirty="0"/>
              <a:t>Pathogens are killed </a:t>
            </a:r>
            <a:r>
              <a:rPr lang="en" sz="2400" dirty="0" smtClean="0"/>
              <a:t>by</a:t>
            </a:r>
            <a:r>
              <a:rPr lang="en-US" sz="2400" dirty="0" smtClean="0"/>
              <a:t>:</a:t>
            </a:r>
            <a:endParaRPr lang="en" sz="2400" dirty="0"/>
          </a:p>
          <a:p>
            <a:pPr marL="685800" lvl="2" indent="-320040" rtl="0">
              <a:spcBef>
                <a:spcPts val="600"/>
              </a:spcBef>
              <a:buClr>
                <a:schemeClr val="accent5">
                  <a:lumMod val="50000"/>
                </a:schemeClr>
              </a:buClr>
              <a:buSzPct val="100000"/>
              <a:buFont typeface="Wingdings" charset="2"/>
              <a:buChar char="§"/>
            </a:pPr>
            <a:r>
              <a:rPr lang="en" sz="2400" dirty="0"/>
              <a:t>Chemicals </a:t>
            </a:r>
          </a:p>
          <a:p>
            <a:pPr marL="685800" lvl="2" indent="-320040" rtl="0">
              <a:spcBef>
                <a:spcPts val="600"/>
              </a:spcBef>
              <a:buClr>
                <a:schemeClr val="accent5">
                  <a:lumMod val="50000"/>
                </a:schemeClr>
              </a:buClr>
              <a:buSzPct val="100000"/>
              <a:buFont typeface="Wingdings" charset="2"/>
              <a:buChar char="§"/>
            </a:pPr>
            <a:r>
              <a:rPr lang="en" sz="2400" dirty="0"/>
              <a:t>Heat</a:t>
            </a:r>
          </a:p>
          <a:p>
            <a:pPr marL="685800" lvl="2" indent="-320040" rtl="0">
              <a:spcBef>
                <a:spcPts val="600"/>
              </a:spcBef>
              <a:buClr>
                <a:schemeClr val="accent5">
                  <a:lumMod val="50000"/>
                </a:schemeClr>
              </a:buClr>
              <a:buSzPct val="100000"/>
              <a:buFont typeface="Wingdings" charset="2"/>
              <a:buChar char="§"/>
            </a:pPr>
            <a:r>
              <a:rPr lang="en" sz="2400" dirty="0"/>
              <a:t>Radiation</a:t>
            </a:r>
          </a:p>
          <a:p>
            <a:pPr marL="320040" lvl="0" indent="-320040" rtl="0">
              <a:spcBef>
                <a:spcPts val="1800"/>
              </a:spcBef>
              <a:buClr>
                <a:srgbClr val="FF6600"/>
              </a:buClr>
              <a:buSzPct val="100000"/>
              <a:buFont typeface="Wingdings" charset="2"/>
              <a:buChar char="§"/>
            </a:pPr>
            <a:r>
              <a:rPr lang="en" sz="2400" b="1" dirty="0"/>
              <a:t>Dead </a:t>
            </a:r>
            <a:r>
              <a:rPr lang="en" sz="2400" b="1" dirty="0" smtClean="0"/>
              <a:t>pathogens</a:t>
            </a:r>
            <a:r>
              <a:rPr lang="en-US" sz="2400" b="1" dirty="0" smtClean="0"/>
              <a:t/>
            </a:r>
            <a:br>
              <a:rPr lang="en-US" sz="2400" b="1" dirty="0" smtClean="0"/>
            </a:br>
            <a:r>
              <a:rPr lang="en" sz="2400" dirty="0" smtClean="0"/>
              <a:t>(viruses </a:t>
            </a:r>
            <a:r>
              <a:rPr lang="en" sz="2400" dirty="0"/>
              <a:t>or </a:t>
            </a:r>
            <a:r>
              <a:rPr lang="en" sz="2400" dirty="0" smtClean="0"/>
              <a:t>bacteria)</a:t>
            </a:r>
            <a:r>
              <a:rPr lang="en-US" sz="2400" dirty="0" smtClean="0"/>
              <a:t> – </a:t>
            </a:r>
            <a:r>
              <a:rPr lang="en" sz="2400" dirty="0" smtClean="0"/>
              <a:t>Cannot </a:t>
            </a:r>
            <a:r>
              <a:rPr lang="en" sz="2400" dirty="0"/>
              <a:t>mutate back to disease-causing state </a:t>
            </a:r>
          </a:p>
          <a:p>
            <a:pPr marL="914400" lvl="0" indent="0" rtl="0">
              <a:spcBef>
                <a:spcPts val="0"/>
              </a:spcBef>
              <a:buNone/>
            </a:pPr>
            <a:endParaRPr dirty="0"/>
          </a:p>
        </p:txBody>
      </p:sp>
      <p:pic>
        <p:nvPicPr>
          <p:cNvPr id="136" name="Shape 136"/>
          <p:cNvPicPr preferRelativeResize="0"/>
          <p:nvPr/>
        </p:nvPicPr>
        <p:blipFill>
          <a:blip r:embed="rId3">
            <a:alphaModFix/>
          </a:blip>
          <a:stretch>
            <a:fillRect/>
          </a:stretch>
        </p:blipFill>
        <p:spPr>
          <a:xfrm>
            <a:off x="4298951" y="1828803"/>
            <a:ext cx="4651975" cy="3488967"/>
          </a:xfrm>
          <a:prstGeom prst="rect">
            <a:avLst/>
          </a:prstGeom>
          <a:noFill/>
          <a:ln>
            <a:noFill/>
          </a:ln>
        </p:spPr>
      </p:pic>
      <p:sp>
        <p:nvSpPr>
          <p:cNvPr id="137" name="Shape 137"/>
          <p:cNvSpPr txBox="1"/>
          <p:nvPr/>
        </p:nvSpPr>
        <p:spPr>
          <a:xfrm>
            <a:off x="5144975" y="3187600"/>
            <a:ext cx="3000000" cy="4000000"/>
          </a:xfrm>
          <a:prstGeom prst="rect">
            <a:avLst/>
          </a:prstGeom>
          <a:noFill/>
          <a:ln>
            <a:noFill/>
          </a:ln>
        </p:spPr>
        <p:txBody>
          <a:bodyPr lIns="91425" tIns="91425" rIns="91425" bIns="91425" anchor="ctr" anchorCtr="0">
            <a:noAutofit/>
          </a:bodyPr>
          <a:lstStyle/>
          <a:p>
            <a:pPr lvl="0" rtl="0">
              <a:spcBef>
                <a:spcPts val="0"/>
              </a:spcBef>
              <a:buNone/>
            </a:pPr>
            <a:endParaRPr>
              <a:solidFill>
                <a:schemeClr val="dk1"/>
              </a:solidFill>
            </a:endParaRPr>
          </a:p>
        </p:txBody>
      </p:sp>
      <p:sp>
        <p:nvSpPr>
          <p:cNvPr id="7" name="Shape 109"/>
          <p:cNvSpPr txBox="1">
            <a:spLocks noGrp="1"/>
          </p:cNvSpPr>
          <p:nvPr>
            <p:ph type="title"/>
          </p:nvPr>
        </p:nvSpPr>
        <p:spPr>
          <a:xfrm>
            <a:off x="423955" y="321213"/>
            <a:ext cx="8229600" cy="902272"/>
          </a:xfrm>
          <a:prstGeom prst="rect">
            <a:avLst/>
          </a:prstGeom>
        </p:spPr>
        <p:txBody>
          <a:bodyPr lIns="91425" tIns="91425" rIns="91425" bIns="91425" anchor="t" anchorCtr="0">
            <a:noAutofit/>
          </a:bodyPr>
          <a:lstStyle/>
          <a:p>
            <a:pPr lvl="0" rtl="0">
              <a:spcBef>
                <a:spcPts val="0"/>
              </a:spcBef>
              <a:buNone/>
            </a:pPr>
            <a:r>
              <a:rPr lang="en-US" sz="4200" dirty="0" smtClean="0"/>
              <a:t>Inactivated Vaccines</a:t>
            </a:r>
            <a:endParaRPr lang="en" sz="4200" dirty="0"/>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5" name="Shape 145"/>
          <p:cNvSpPr txBox="1"/>
          <p:nvPr/>
        </p:nvSpPr>
        <p:spPr>
          <a:xfrm>
            <a:off x="4952176" y="5477400"/>
            <a:ext cx="3654299" cy="330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109"/>
          <p:cNvSpPr txBox="1">
            <a:spLocks noGrp="1"/>
          </p:cNvSpPr>
          <p:nvPr>
            <p:ph type="title"/>
          </p:nvPr>
        </p:nvSpPr>
        <p:spPr>
          <a:xfrm>
            <a:off x="423955" y="321213"/>
            <a:ext cx="9044182" cy="815830"/>
          </a:xfrm>
          <a:prstGeom prst="rect">
            <a:avLst/>
          </a:prstGeom>
        </p:spPr>
        <p:txBody>
          <a:bodyPr lIns="91425" tIns="91425" rIns="91425" bIns="91425" anchor="t" anchorCtr="0">
            <a:noAutofit/>
          </a:bodyPr>
          <a:lstStyle/>
          <a:p>
            <a:pPr lvl="0" rtl="0">
              <a:spcBef>
                <a:spcPts val="0"/>
              </a:spcBef>
              <a:buNone/>
            </a:pPr>
            <a:r>
              <a:rPr lang="en-US" sz="4000" spc="-30" dirty="0" smtClean="0"/>
              <a:t>Vaccine Testing: Government</a:t>
            </a:r>
            <a:endParaRPr lang="en" sz="4000" spc="-30" dirty="0"/>
          </a:p>
        </p:txBody>
      </p:sp>
      <p:sp>
        <p:nvSpPr>
          <p:cNvPr id="143" name="Shape 143"/>
          <p:cNvSpPr txBox="1">
            <a:spLocks noGrp="1"/>
          </p:cNvSpPr>
          <p:nvPr>
            <p:ph type="body" idx="1"/>
          </p:nvPr>
        </p:nvSpPr>
        <p:spPr>
          <a:xfrm>
            <a:off x="423953" y="1688891"/>
            <a:ext cx="4528223" cy="4569200"/>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pPr>
            <a:r>
              <a:rPr lang="en" sz="1800" b="1" dirty="0"/>
              <a:t>National Governments:</a:t>
            </a:r>
          </a:p>
          <a:p>
            <a:pPr marL="320040" lvl="1" indent="-320040" rtl="0">
              <a:spcBef>
                <a:spcPts val="1800"/>
              </a:spcBef>
              <a:buClr>
                <a:srgbClr val="FF6600"/>
              </a:buClr>
              <a:buSzPct val="100000"/>
              <a:buFont typeface="Wingdings" charset="2"/>
              <a:buChar char="§"/>
            </a:pPr>
            <a:r>
              <a:rPr lang="en" sz="1800" dirty="0"/>
              <a:t>United States </a:t>
            </a:r>
          </a:p>
          <a:p>
            <a:pPr marL="685800" lvl="2" indent="-320040" rtl="0">
              <a:spcBef>
                <a:spcPts val="600"/>
              </a:spcBef>
              <a:buClr>
                <a:schemeClr val="accent5">
                  <a:lumMod val="50000"/>
                </a:schemeClr>
              </a:buClr>
              <a:buSzPct val="100000"/>
              <a:buFont typeface="Wingdings" charset="2"/>
              <a:buChar char="§"/>
            </a:pPr>
            <a:r>
              <a:rPr lang="en" sz="1800" dirty="0"/>
              <a:t>Federal Drug Administration (FDA)</a:t>
            </a:r>
          </a:p>
          <a:p>
            <a:pPr marL="320040" lvl="1" indent="-320040" rtl="0">
              <a:spcBef>
                <a:spcPts val="1800"/>
              </a:spcBef>
              <a:buClr>
                <a:srgbClr val="FF6600"/>
              </a:buClr>
              <a:buSzPct val="100000"/>
              <a:buFont typeface="Wingdings" charset="2"/>
              <a:buChar char="§"/>
            </a:pPr>
            <a:r>
              <a:rPr lang="en" sz="1800" dirty="0"/>
              <a:t>European Union </a:t>
            </a:r>
          </a:p>
          <a:p>
            <a:pPr marL="685800" lvl="2" indent="-320040" rtl="0">
              <a:spcBef>
                <a:spcPts val="600"/>
              </a:spcBef>
              <a:buClr>
                <a:schemeClr val="accent5">
                  <a:lumMod val="50000"/>
                </a:schemeClr>
              </a:buClr>
              <a:buSzPct val="100000"/>
              <a:buFont typeface="Wingdings" charset="2"/>
              <a:buChar char="§"/>
            </a:pPr>
            <a:r>
              <a:rPr lang="en" sz="1800" dirty="0"/>
              <a:t>European Medicines Agency</a:t>
            </a:r>
          </a:p>
          <a:p>
            <a:pPr marL="320040" lvl="0" indent="-320040" rtl="0">
              <a:spcBef>
                <a:spcPts val="1800"/>
              </a:spcBef>
              <a:buClr>
                <a:srgbClr val="FF6600"/>
              </a:buClr>
              <a:buSzPct val="100000"/>
            </a:pPr>
            <a:r>
              <a:rPr lang="en" sz="1800" b="1" dirty="0"/>
              <a:t>World Health Organization (WHO)</a:t>
            </a:r>
          </a:p>
          <a:p>
            <a:pPr marL="320040" lvl="1" indent="-320040" rtl="0">
              <a:spcBef>
                <a:spcPts val="1800"/>
              </a:spcBef>
              <a:buClr>
                <a:srgbClr val="FF6600"/>
              </a:buClr>
              <a:buSzPct val="100000"/>
              <a:buFont typeface="Wingdings" charset="2"/>
              <a:buChar char="§"/>
            </a:pPr>
            <a:r>
              <a:rPr lang="en" sz="1800" dirty="0"/>
              <a:t>National Regulatory Authorities </a:t>
            </a:r>
          </a:p>
          <a:p>
            <a:pPr marL="685800" lvl="2" indent="-320040" rtl="0">
              <a:spcBef>
                <a:spcPts val="600"/>
              </a:spcBef>
              <a:buClr>
                <a:schemeClr val="accent5">
                  <a:lumMod val="50000"/>
                </a:schemeClr>
              </a:buClr>
              <a:buSzPct val="100000"/>
              <a:buFont typeface="Wingdings" charset="2"/>
              <a:buChar char="§"/>
            </a:pPr>
            <a:r>
              <a:rPr lang="en" sz="1800" dirty="0"/>
              <a:t>Ensure vaccines are evaluated properly </a:t>
            </a:r>
          </a:p>
          <a:p>
            <a:pPr marL="685800" lvl="2" indent="-320040" rtl="0">
              <a:spcBef>
                <a:spcPts val="600"/>
              </a:spcBef>
              <a:buClr>
                <a:schemeClr val="accent5">
                  <a:lumMod val="50000"/>
                </a:schemeClr>
              </a:buClr>
              <a:buSzPct val="100000"/>
              <a:buFont typeface="Wingdings" charset="2"/>
              <a:buChar char="§"/>
            </a:pPr>
            <a:r>
              <a:rPr lang="en" sz="1800" dirty="0"/>
              <a:t>Meet international safety and quality standards</a:t>
            </a:r>
          </a:p>
          <a:p>
            <a:pPr marL="685800" lvl="2" indent="-320040" rtl="0">
              <a:spcBef>
                <a:spcPts val="600"/>
              </a:spcBef>
              <a:buClr>
                <a:schemeClr val="accent5">
                  <a:lumMod val="50000"/>
                </a:schemeClr>
              </a:buClr>
              <a:buSzPct val="100000"/>
              <a:buFont typeface="Wingdings" charset="2"/>
              <a:buChar char="§"/>
            </a:pPr>
            <a:r>
              <a:rPr lang="en" sz="1800" dirty="0"/>
              <a:t>Many countries adopted WHO standards </a:t>
            </a:r>
          </a:p>
          <a:p>
            <a:pPr marL="320040" lvl="0" indent="-320040" rtl="0">
              <a:spcBef>
                <a:spcPts val="1800"/>
              </a:spcBef>
              <a:buClr>
                <a:srgbClr val="FF6600"/>
              </a:buClr>
              <a:buNone/>
            </a:pPr>
            <a:endParaRPr sz="1800" dirty="0"/>
          </a:p>
          <a:p>
            <a:pPr marL="320040" marR="0" lvl="0" indent="-320040" algn="l" rtl="0">
              <a:lnSpc>
                <a:spcPct val="100000"/>
              </a:lnSpc>
              <a:spcBef>
                <a:spcPts val="1800"/>
              </a:spcBef>
              <a:spcAft>
                <a:spcPts val="0"/>
              </a:spcAft>
              <a:buClr>
                <a:srgbClr val="FF6600"/>
              </a:buClr>
              <a:buNone/>
            </a:pPr>
            <a:endParaRPr sz="1800" dirty="0"/>
          </a:p>
        </p:txBody>
      </p:sp>
      <p:pic>
        <p:nvPicPr>
          <p:cNvPr id="2" name="Picture 1" descr="shutterstock_34800193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1833" y="1946609"/>
            <a:ext cx="4252167" cy="3189125"/>
          </a:xfrm>
          <a:prstGeom prst="rect">
            <a:avLst/>
          </a:prstGeom>
        </p:spPr>
      </p:pic>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423955" y="1698791"/>
            <a:ext cx="4945476" cy="4889048"/>
          </a:xfrm>
          <a:prstGeom prst="rect">
            <a:avLst/>
          </a:prstGeom>
        </p:spPr>
        <p:txBody>
          <a:bodyPr lIns="91425" tIns="91425" rIns="91425" bIns="91425" anchor="t" anchorCtr="0">
            <a:noAutofit/>
          </a:bodyPr>
          <a:lstStyle/>
          <a:p>
            <a:pPr lvl="0" rtl="0">
              <a:spcBef>
                <a:spcPts val="1800"/>
              </a:spcBef>
              <a:buSzPct val="100000"/>
            </a:pPr>
            <a:r>
              <a:rPr lang="en" sz="1800" b="1" dirty="0"/>
              <a:t>National Regulatory Agencies</a:t>
            </a:r>
          </a:p>
          <a:p>
            <a:pPr marL="320040" lvl="1" indent="-320040" rtl="0">
              <a:spcBef>
                <a:spcPts val="1200"/>
              </a:spcBef>
              <a:buClr>
                <a:srgbClr val="FF6600"/>
              </a:buClr>
              <a:buSzPct val="100000"/>
              <a:buFont typeface="Wingdings" charset="2"/>
              <a:buChar char="§"/>
            </a:pPr>
            <a:r>
              <a:rPr lang="en" sz="1800" dirty="0"/>
              <a:t>All Countries need some sort of </a:t>
            </a:r>
            <a:r>
              <a:rPr lang="en" sz="1800" dirty="0" smtClean="0"/>
              <a:t>NRA</a:t>
            </a:r>
            <a:r>
              <a:rPr lang="en-US" sz="1800" dirty="0" smtClean="0"/>
              <a:t/>
            </a:r>
            <a:br>
              <a:rPr lang="en-US" sz="1800" dirty="0" smtClean="0"/>
            </a:br>
            <a:endParaRPr lang="en" sz="1800" dirty="0"/>
          </a:p>
          <a:p>
            <a:pPr lvl="0" rtl="0">
              <a:spcBef>
                <a:spcPts val="1800"/>
              </a:spcBef>
              <a:buSzPct val="100000"/>
            </a:pPr>
            <a:r>
              <a:rPr lang="en" sz="1800" b="1" dirty="0"/>
              <a:t>Countries previously producing vaccines must exercise critical functions, such as: </a:t>
            </a:r>
          </a:p>
          <a:p>
            <a:pPr marL="320040" lvl="1" indent="-320040" rtl="0">
              <a:spcBef>
                <a:spcPts val="1200"/>
              </a:spcBef>
              <a:buClr>
                <a:srgbClr val="FF6600"/>
              </a:buClr>
              <a:buSzPct val="100000"/>
              <a:buFont typeface="Wingdings" charset="2"/>
              <a:buChar char="§"/>
            </a:pPr>
            <a:r>
              <a:rPr lang="en" sz="1800" dirty="0"/>
              <a:t>Published set of requirements for licensing </a:t>
            </a:r>
          </a:p>
          <a:p>
            <a:pPr marL="320040" lvl="1" indent="-320040" rtl="0">
              <a:spcBef>
                <a:spcPts val="1200"/>
              </a:spcBef>
              <a:buClr>
                <a:srgbClr val="FF6600"/>
              </a:buClr>
              <a:buSzPct val="100000"/>
              <a:buFont typeface="Wingdings" charset="2"/>
              <a:buChar char="§"/>
            </a:pPr>
            <a:r>
              <a:rPr lang="en" sz="1800" dirty="0"/>
              <a:t>Surveillance of vaccine field performance </a:t>
            </a:r>
          </a:p>
          <a:p>
            <a:pPr marL="320040" lvl="1" indent="-320040" rtl="0">
              <a:spcBef>
                <a:spcPts val="1200"/>
              </a:spcBef>
              <a:buClr>
                <a:srgbClr val="FF6600"/>
              </a:buClr>
              <a:buSzPct val="100000"/>
              <a:buFont typeface="Wingdings" charset="2"/>
              <a:buChar char="§"/>
            </a:pPr>
            <a:r>
              <a:rPr lang="en" sz="1800" dirty="0"/>
              <a:t>Lot release (batch testing)</a:t>
            </a:r>
          </a:p>
          <a:p>
            <a:pPr marL="320040" lvl="1" indent="-320040" rtl="0">
              <a:spcBef>
                <a:spcPts val="1200"/>
              </a:spcBef>
              <a:buClr>
                <a:srgbClr val="FF6600"/>
              </a:buClr>
              <a:buSzPct val="100000"/>
              <a:buFont typeface="Wingdings" charset="2"/>
              <a:buChar char="§"/>
            </a:pPr>
            <a:r>
              <a:rPr lang="en" sz="1800" dirty="0"/>
              <a:t>Use of labs for testing</a:t>
            </a:r>
          </a:p>
          <a:p>
            <a:pPr marL="320040" lvl="1" indent="-320040" rtl="0">
              <a:spcBef>
                <a:spcPts val="1200"/>
              </a:spcBef>
              <a:buClr>
                <a:srgbClr val="FF6600"/>
              </a:buClr>
              <a:buSzPct val="100000"/>
              <a:buFont typeface="Wingdings" charset="2"/>
              <a:buChar char="§"/>
            </a:pPr>
            <a:r>
              <a:rPr lang="en" sz="1800" dirty="0"/>
              <a:t>Evaluation of clinical performance </a:t>
            </a:r>
          </a:p>
        </p:txBody>
      </p:sp>
      <p:pic>
        <p:nvPicPr>
          <p:cNvPr id="154" name="Shape 154"/>
          <p:cNvPicPr preferRelativeResize="0"/>
          <p:nvPr/>
        </p:nvPicPr>
        <p:blipFill>
          <a:blip r:embed="rId3">
            <a:alphaModFix/>
          </a:blip>
          <a:stretch>
            <a:fillRect/>
          </a:stretch>
        </p:blipFill>
        <p:spPr>
          <a:xfrm>
            <a:off x="5697824" y="1877580"/>
            <a:ext cx="3006170" cy="3893218"/>
          </a:xfrm>
          <a:prstGeom prst="rect">
            <a:avLst/>
          </a:prstGeom>
          <a:noFill/>
          <a:ln>
            <a:noFill/>
          </a:ln>
        </p:spPr>
      </p:pic>
      <p:sp>
        <p:nvSpPr>
          <p:cNvPr id="6" name="Shape 109"/>
          <p:cNvSpPr txBox="1">
            <a:spLocks noGrp="1"/>
          </p:cNvSpPr>
          <p:nvPr>
            <p:ph type="title"/>
          </p:nvPr>
        </p:nvSpPr>
        <p:spPr>
          <a:xfrm>
            <a:off x="423955" y="321213"/>
            <a:ext cx="8229600" cy="849077"/>
          </a:xfrm>
          <a:prstGeom prst="rect">
            <a:avLst/>
          </a:prstGeom>
        </p:spPr>
        <p:txBody>
          <a:bodyPr lIns="91425" tIns="91425" rIns="91425" bIns="91425" anchor="t" anchorCtr="0">
            <a:noAutofit/>
          </a:bodyPr>
          <a:lstStyle/>
          <a:p>
            <a:pPr lvl="0" rtl="0">
              <a:spcBef>
                <a:spcPts val="0"/>
              </a:spcBef>
              <a:buNone/>
            </a:pPr>
            <a:r>
              <a:rPr lang="en-US" sz="4200" dirty="0" smtClean="0"/>
              <a:t>WHO Standards</a:t>
            </a:r>
            <a:endParaRPr lang="en" sz="4200" dirty="0"/>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78991" y="179741"/>
            <a:ext cx="8451684" cy="1292000"/>
          </a:xfrm>
          <a:prstGeom prst="rect">
            <a:avLst/>
          </a:prstGeom>
        </p:spPr>
        <p:txBody>
          <a:bodyPr lIns="91425" tIns="91425" rIns="91425" bIns="91425" anchor="t" anchorCtr="0">
            <a:noAutofit/>
          </a:bodyPr>
          <a:lstStyle/>
          <a:p>
            <a:pPr lvl="0" rtl="0">
              <a:spcBef>
                <a:spcPts val="0"/>
              </a:spcBef>
              <a:buNone/>
            </a:pPr>
            <a:r>
              <a:rPr lang="en" sz="4200" dirty="0"/>
              <a:t>Video: </a:t>
            </a:r>
            <a:r>
              <a:rPr lang="en" sz="4200" dirty="0" smtClean="0"/>
              <a:t>Smallpox</a:t>
            </a:r>
            <a:r>
              <a:rPr lang="en-US" sz="4200" dirty="0" smtClean="0"/>
              <a:t/>
            </a:r>
            <a:br>
              <a:rPr lang="en-US" sz="4200" dirty="0" smtClean="0"/>
            </a:br>
            <a:r>
              <a:rPr lang="en" sz="4200" dirty="0" smtClean="0"/>
              <a:t>and</a:t>
            </a:r>
            <a:r>
              <a:rPr lang="en-US" sz="4200" dirty="0"/>
              <a:t> </a:t>
            </a:r>
            <a:r>
              <a:rPr lang="en" sz="4200" dirty="0" smtClean="0"/>
              <a:t>Vaccination </a:t>
            </a:r>
            <a:r>
              <a:rPr lang="en" sz="4200" dirty="0"/>
              <a:t>History </a:t>
            </a:r>
          </a:p>
        </p:txBody>
      </p:sp>
      <p:sp>
        <p:nvSpPr>
          <p:cNvPr id="161" name="Shape 161"/>
          <p:cNvSpPr txBox="1"/>
          <p:nvPr/>
        </p:nvSpPr>
        <p:spPr>
          <a:xfrm>
            <a:off x="756000" y="6318001"/>
            <a:ext cx="3388500" cy="3059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62" name="Shape 162"/>
          <p:cNvSpPr txBox="1"/>
          <p:nvPr/>
        </p:nvSpPr>
        <p:spPr>
          <a:xfrm>
            <a:off x="943751" y="2422334"/>
            <a:ext cx="7644599" cy="2998399"/>
          </a:xfrm>
          <a:prstGeom prst="rect">
            <a:avLst/>
          </a:prstGeom>
          <a:noFill/>
          <a:ln>
            <a:noFill/>
          </a:ln>
        </p:spPr>
        <p:txBody>
          <a:bodyPr lIns="91425" tIns="91425" rIns="91425" bIns="91425" anchor="t" anchorCtr="0">
            <a:noAutofit/>
          </a:bodyPr>
          <a:lstStyle/>
          <a:p>
            <a:pPr marL="76200" lvl="0">
              <a:spcBef>
                <a:spcPts val="0"/>
              </a:spcBef>
              <a:buSzPct val="100000"/>
            </a:pPr>
            <a:r>
              <a:rPr lang="en" sz="3200" u="sng" dirty="0">
                <a:solidFill>
                  <a:schemeClr val="hlink"/>
                </a:solidFill>
                <a:highlight>
                  <a:srgbClr val="FFFFFF"/>
                </a:highlight>
              </a:rPr>
              <a:t>Vaccines: Calling the </a:t>
            </a:r>
            <a:r>
              <a:rPr lang="en" sz="3200" u="sng" dirty="0" smtClean="0">
                <a:solidFill>
                  <a:schemeClr val="hlink"/>
                </a:solidFill>
                <a:highlight>
                  <a:srgbClr val="FFFFFF"/>
                </a:highlight>
              </a:rPr>
              <a:t>Shots</a:t>
            </a:r>
            <a:r>
              <a:rPr lang="en" sz="3200" dirty="0" smtClean="0">
                <a:solidFill>
                  <a:schemeClr val="dk1"/>
                </a:solidFill>
                <a:highlight>
                  <a:srgbClr val="FFFFFF"/>
                </a:highlight>
              </a:rPr>
              <a:t>   </a:t>
            </a:r>
            <a:endParaRPr lang="en" sz="3200" dirty="0">
              <a:solidFill>
                <a:schemeClr val="dk1"/>
              </a:solidFill>
              <a:highlight>
                <a:srgbClr val="FFFFFF"/>
              </a:highlight>
            </a:endParaRPr>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body" idx="1"/>
          </p:nvPr>
        </p:nvSpPr>
        <p:spPr>
          <a:xfrm>
            <a:off x="438809" y="1662069"/>
            <a:ext cx="3824060" cy="4297599"/>
          </a:xfrm>
          <a:prstGeom prst="rect">
            <a:avLst/>
          </a:prstGeom>
        </p:spPr>
        <p:txBody>
          <a:bodyPr lIns="91425" tIns="91425" rIns="91425" bIns="91425" anchor="t" anchorCtr="0">
            <a:noAutofit/>
          </a:bodyPr>
          <a:lstStyle/>
          <a:p>
            <a:pPr lvl="0" rtl="0">
              <a:spcBef>
                <a:spcPts val="1800"/>
              </a:spcBef>
              <a:buSzPct val="100000"/>
            </a:pPr>
            <a:r>
              <a:rPr lang="en" sz="1800" b="1" dirty="0"/>
              <a:t>Very ancient disease </a:t>
            </a:r>
          </a:p>
          <a:p>
            <a:pPr marL="320040" lvl="1" indent="-320040" rtl="0">
              <a:spcBef>
                <a:spcPts val="600"/>
              </a:spcBef>
              <a:buClr>
                <a:srgbClr val="FF6600"/>
              </a:buClr>
              <a:buSzPct val="100000"/>
              <a:buFont typeface="Wingdings" charset="2"/>
              <a:buChar char="§"/>
            </a:pPr>
            <a:r>
              <a:rPr lang="en" sz="1800" dirty="0"/>
              <a:t>Scars on Egyptian mummies are believed to be from smallpox</a:t>
            </a:r>
          </a:p>
          <a:p>
            <a:pPr lvl="0" rtl="0">
              <a:spcBef>
                <a:spcPts val="1800"/>
              </a:spcBef>
              <a:buSzPct val="100000"/>
            </a:pPr>
            <a:r>
              <a:rPr lang="en" sz="1800" b="1" dirty="0"/>
              <a:t> </a:t>
            </a:r>
            <a:r>
              <a:rPr lang="en" sz="1800" b="1" dirty="0" smtClean="0"/>
              <a:t>Europe</a:t>
            </a:r>
            <a:r>
              <a:rPr lang="en-US" sz="1800" b="1" dirty="0" smtClean="0"/>
              <a:t> </a:t>
            </a:r>
            <a:r>
              <a:rPr lang="en-US" sz="1800" dirty="0" smtClean="0"/>
              <a:t>– K</a:t>
            </a:r>
            <a:r>
              <a:rPr lang="en" sz="1800" dirty="0" smtClean="0"/>
              <a:t>illed </a:t>
            </a:r>
            <a:r>
              <a:rPr lang="en" sz="1800" dirty="0"/>
              <a:t>an estimated 400,000 Europeans each year, during the 18th century</a:t>
            </a:r>
          </a:p>
          <a:p>
            <a:pPr marL="320040" lvl="1" indent="-320040" rtl="0">
              <a:spcBef>
                <a:spcPts val="600"/>
              </a:spcBef>
              <a:buClr>
                <a:srgbClr val="FF6600"/>
              </a:buClr>
              <a:buSzPct val="100000"/>
              <a:buFont typeface="Wingdings" charset="2"/>
              <a:buChar char="§"/>
            </a:pPr>
            <a:r>
              <a:rPr lang="en" sz="1800" dirty="0"/>
              <a:t>Carried to America </a:t>
            </a:r>
          </a:p>
          <a:p>
            <a:pPr lvl="0">
              <a:spcBef>
                <a:spcPts val="1800"/>
              </a:spcBef>
              <a:buSzPct val="100000"/>
            </a:pPr>
            <a:r>
              <a:rPr lang="en" sz="1800" b="1" dirty="0" smtClean="0"/>
              <a:t>America</a:t>
            </a:r>
            <a:r>
              <a:rPr lang="en-US" sz="1800" b="1" dirty="0"/>
              <a:t> </a:t>
            </a:r>
            <a:r>
              <a:rPr lang="en-US" sz="1800" dirty="0"/>
              <a:t>– </a:t>
            </a:r>
            <a:r>
              <a:rPr lang="en" sz="1800" dirty="0" smtClean="0">
                <a:solidFill>
                  <a:schemeClr val="dk1"/>
                </a:solidFill>
              </a:rPr>
              <a:t>When </a:t>
            </a:r>
            <a:r>
              <a:rPr lang="en" sz="1800" dirty="0">
                <a:solidFill>
                  <a:schemeClr val="dk1"/>
                </a:solidFill>
              </a:rPr>
              <a:t>smallpox was introduced to the Americas Aztec and Native American populations were decimated because they had no natural immunity. </a:t>
            </a:r>
          </a:p>
          <a:p>
            <a:pPr lvl="0" rtl="0">
              <a:spcBef>
                <a:spcPts val="1800"/>
              </a:spcBef>
              <a:buNone/>
            </a:pPr>
            <a:endParaRPr sz="1800" dirty="0"/>
          </a:p>
          <a:p>
            <a:pPr lvl="0" rtl="0">
              <a:spcBef>
                <a:spcPts val="1800"/>
              </a:spcBef>
              <a:buNone/>
            </a:pPr>
            <a:endParaRPr sz="1800" dirty="0"/>
          </a:p>
        </p:txBody>
      </p:sp>
      <p:pic>
        <p:nvPicPr>
          <p:cNvPr id="170" name="Shape 170"/>
          <p:cNvPicPr preferRelativeResize="0"/>
          <p:nvPr/>
        </p:nvPicPr>
        <p:blipFill>
          <a:blip r:embed="rId3">
            <a:alphaModFix/>
          </a:blip>
          <a:stretch>
            <a:fillRect/>
          </a:stretch>
        </p:blipFill>
        <p:spPr>
          <a:xfrm>
            <a:off x="4509026" y="1815529"/>
            <a:ext cx="4296503" cy="4297600"/>
          </a:xfrm>
          <a:prstGeom prst="rect">
            <a:avLst/>
          </a:prstGeom>
          <a:noFill/>
          <a:ln>
            <a:noFill/>
          </a:ln>
        </p:spPr>
      </p:pic>
      <p:sp>
        <p:nvSpPr>
          <p:cNvPr id="6" name="Shape 109"/>
          <p:cNvSpPr txBox="1">
            <a:spLocks noGrp="1"/>
          </p:cNvSpPr>
          <p:nvPr>
            <p:ph type="title"/>
          </p:nvPr>
        </p:nvSpPr>
        <p:spPr>
          <a:xfrm>
            <a:off x="423955" y="321213"/>
            <a:ext cx="8229600" cy="922220"/>
          </a:xfrm>
          <a:prstGeom prst="rect">
            <a:avLst/>
          </a:prstGeom>
        </p:spPr>
        <p:txBody>
          <a:bodyPr lIns="91425" tIns="91425" rIns="91425" bIns="91425" anchor="t" anchorCtr="0">
            <a:noAutofit/>
          </a:bodyPr>
          <a:lstStyle/>
          <a:p>
            <a:pPr lvl="0" rtl="0">
              <a:spcBef>
                <a:spcPts val="0"/>
              </a:spcBef>
              <a:buNone/>
            </a:pPr>
            <a:r>
              <a:rPr lang="en-US" sz="4200" dirty="0" smtClean="0"/>
              <a:t>Smallpox</a:t>
            </a:r>
            <a:endParaRPr lang="en" sz="4200" dirty="0"/>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untdown_to_Zero_Template-2">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TotalTime>
  <Words>2917</Words>
  <Application>Microsoft Macintosh PowerPoint</Application>
  <PresentationFormat>On-screen Show (4:3)</PresentationFormat>
  <Paragraphs>201</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simple-light-2</vt:lpstr>
      <vt:lpstr>Countdown_to_Zero_Template-2</vt:lpstr>
      <vt:lpstr>PowerPoint Presentation</vt:lpstr>
      <vt:lpstr>Natural Immunity </vt:lpstr>
      <vt:lpstr>Vaccines vs. Inoculations  </vt:lpstr>
      <vt:lpstr>Live Attenuated Vaccines</vt:lpstr>
      <vt:lpstr>Inactivated Vaccines</vt:lpstr>
      <vt:lpstr>Vaccine Testing: Government</vt:lpstr>
      <vt:lpstr>WHO Standards</vt:lpstr>
      <vt:lpstr>Video: Smallpox and Vaccination History </vt:lpstr>
      <vt:lpstr>Smallpox</vt:lpstr>
      <vt:lpstr>Smallpox Eradication</vt:lpstr>
      <vt:lpstr>Vaccine Preservatives</vt:lpstr>
      <vt:lpstr>Preservatives and Autism</vt:lpstr>
      <vt:lpstr>Antivaccine Movement</vt:lpstr>
      <vt:lpstr>Antivaccine Movements: A Historical Case Study</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Jacklyn Lacey</cp:lastModifiedBy>
  <cp:revision>11</cp:revision>
  <dcterms:modified xsi:type="dcterms:W3CDTF">2016-10-31T19:20:12Z</dcterms:modified>
</cp:coreProperties>
</file>